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0305" autoAdjust="0"/>
  </p:normalViewPr>
  <p:slideViewPr>
    <p:cSldViewPr snapToGrid="0">
      <p:cViewPr varScale="1">
        <p:scale>
          <a:sx n="67" d="100"/>
          <a:sy n="67" d="100"/>
        </p:scale>
        <p:origin x="8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12/19/2017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33274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89573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71556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27667888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8208807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610689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884773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2567645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93181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063446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12/19/2017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16233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12/19/2017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640499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12/19/2017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68193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57114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833308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97209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12/19/2017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932470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smtClean="0"/>
              <a:t>12/19/2017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843271326"/>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08758" y="103031"/>
            <a:ext cx="4846600" cy="1184175"/>
          </a:xfrm>
        </p:spPr>
        <p:txBody>
          <a:bodyPr/>
          <a:lstStyle/>
          <a:p>
            <a:r>
              <a:rPr lang="en-US" dirty="0" smtClean="0">
                <a:solidFill>
                  <a:schemeClr val="accent2"/>
                </a:solidFill>
              </a:rPr>
              <a:t>Welcome</a:t>
            </a:r>
            <a:endParaRPr lang="en-US" dirty="0">
              <a:solidFill>
                <a:schemeClr val="accent2"/>
              </a:solidFill>
            </a:endParaRPr>
          </a:p>
        </p:txBody>
      </p:sp>
      <p:sp>
        <p:nvSpPr>
          <p:cNvPr id="3" name="Subtitle 2"/>
          <p:cNvSpPr>
            <a:spLocks noGrp="1"/>
          </p:cNvSpPr>
          <p:nvPr>
            <p:ph type="subTitle" idx="1"/>
          </p:nvPr>
        </p:nvSpPr>
        <p:spPr>
          <a:xfrm>
            <a:off x="1567079" y="1287206"/>
            <a:ext cx="9534510" cy="1272862"/>
          </a:xfrm>
        </p:spPr>
        <p:txBody>
          <a:bodyPr>
            <a:normAutofit/>
          </a:bodyPr>
          <a:lstStyle/>
          <a:p>
            <a:r>
              <a:rPr lang="en-US" sz="3600" dirty="0" smtClean="0"/>
              <a:t>Online Islamic Books Rental System</a:t>
            </a:r>
            <a:endParaRPr lang="en-US" sz="3600" dirty="0"/>
          </a:p>
        </p:txBody>
      </p:sp>
      <p:sp>
        <p:nvSpPr>
          <p:cNvPr id="6" name="Rectangle 5"/>
          <p:cNvSpPr/>
          <p:nvPr/>
        </p:nvSpPr>
        <p:spPr>
          <a:xfrm>
            <a:off x="1386775" y="1838170"/>
            <a:ext cx="9388698" cy="515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2034862" y="2923504"/>
            <a:ext cx="9311425" cy="2185214"/>
          </a:xfrm>
          <a:prstGeom prst="rect">
            <a:avLst/>
          </a:prstGeom>
          <a:noFill/>
        </p:spPr>
        <p:txBody>
          <a:bodyPr wrap="square" rtlCol="0">
            <a:spAutoFit/>
          </a:bodyPr>
          <a:lstStyle/>
          <a:p>
            <a:r>
              <a:rPr lang="en-US" sz="2000" b="1" u="sng" dirty="0" smtClean="0">
                <a:solidFill>
                  <a:schemeClr val="accent2"/>
                </a:solidFill>
              </a:rPr>
              <a:t>Members:</a:t>
            </a:r>
          </a:p>
          <a:p>
            <a:endParaRPr lang="en-US" dirty="0"/>
          </a:p>
          <a:p>
            <a:pPr marL="342900" indent="-342900">
              <a:buAutoNum type="arabicParenR"/>
            </a:pPr>
            <a:r>
              <a:rPr lang="en-US" sz="2000" dirty="0" smtClean="0">
                <a:solidFill>
                  <a:srgbClr val="FFC000"/>
                </a:solidFill>
              </a:rPr>
              <a:t>Md. Afique Amin Zian.                              1631005</a:t>
            </a:r>
          </a:p>
          <a:p>
            <a:pPr marL="342900" indent="-342900">
              <a:buAutoNum type="arabicParenR"/>
            </a:pPr>
            <a:r>
              <a:rPr lang="en-US" sz="2000" dirty="0" smtClean="0">
                <a:solidFill>
                  <a:srgbClr val="FFC000"/>
                </a:solidFill>
              </a:rPr>
              <a:t>Nasik Sami Khan                                        1638153</a:t>
            </a:r>
          </a:p>
          <a:p>
            <a:pPr marL="342900" indent="-342900">
              <a:buAutoNum type="arabicParenR"/>
            </a:pPr>
            <a:r>
              <a:rPr lang="en-US" sz="2000" dirty="0" smtClean="0">
                <a:solidFill>
                  <a:srgbClr val="FFC000"/>
                </a:solidFill>
              </a:rPr>
              <a:t>Md. </a:t>
            </a:r>
            <a:r>
              <a:rPr lang="en-US" sz="2000" dirty="0" err="1" smtClean="0">
                <a:solidFill>
                  <a:srgbClr val="FFC000"/>
                </a:solidFill>
              </a:rPr>
              <a:t>Sariful</a:t>
            </a:r>
            <a:r>
              <a:rPr lang="en-US" sz="2000" dirty="0" smtClean="0">
                <a:solidFill>
                  <a:srgbClr val="FFC000"/>
                </a:solidFill>
              </a:rPr>
              <a:t> Islam                                         1626667</a:t>
            </a:r>
          </a:p>
          <a:p>
            <a:pPr marL="342900" indent="-342900">
              <a:buAutoNum type="arabicParenR"/>
            </a:pPr>
            <a:r>
              <a:rPr lang="en-US" sz="2000" dirty="0" err="1" smtClean="0">
                <a:solidFill>
                  <a:srgbClr val="FFC000"/>
                </a:solidFill>
              </a:rPr>
              <a:t>Yahia</a:t>
            </a:r>
            <a:r>
              <a:rPr lang="en-US" sz="2000" dirty="0" smtClean="0">
                <a:solidFill>
                  <a:srgbClr val="FFC000"/>
                </a:solidFill>
              </a:rPr>
              <a:t> Siddique                                           1639835</a:t>
            </a:r>
          </a:p>
          <a:p>
            <a:pPr marL="342900" indent="-342900">
              <a:buAutoNum type="arabicParenR"/>
            </a:pPr>
            <a:endParaRPr lang="en-US" dirty="0">
              <a:solidFill>
                <a:srgbClr val="FFC000"/>
              </a:solidFill>
            </a:endParaRPr>
          </a:p>
        </p:txBody>
      </p:sp>
    </p:spTree>
    <p:extLst>
      <p:ext uri="{BB962C8B-B14F-4D97-AF65-F5344CB8AC3E}">
        <p14:creationId xmlns:p14="http://schemas.microsoft.com/office/powerpoint/2010/main" val="3780606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7">
                                            <p:txEl>
                                              <p:pRg st="0" end="0"/>
                                            </p:txEl>
                                          </p:spTgt>
                                        </p:tgtEl>
                                        <p:attrNameLst>
                                          <p:attrName>style.visibility</p:attrName>
                                        </p:attrNameLst>
                                      </p:cBhvr>
                                      <p:to>
                                        <p:strVal val="visible"/>
                                      </p:to>
                                    </p:set>
                                    <p:animEffect transition="in" filter="circle(in)">
                                      <p:cBhvr>
                                        <p:cTn id="18" dur="2000"/>
                                        <p:tgtEl>
                                          <p:spTgt spid="7">
                                            <p:txEl>
                                              <p:pRg st="0" end="0"/>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animEffect transition="in" filter="circle(in)">
                                      <p:cBhvr>
                                        <p:cTn id="21" dur="2000"/>
                                        <p:tgtEl>
                                          <p:spTgt spid="7">
                                            <p:txEl>
                                              <p:pRg st="2" end="2"/>
                                            </p:txEl>
                                          </p:spTgt>
                                        </p:tgtEl>
                                      </p:cBhvr>
                                    </p:animEffect>
                                  </p:childTnLst>
                                </p:cTn>
                              </p:par>
                              <p:par>
                                <p:cTn id="22" presetID="6" presetClass="entr" presetSubtype="16" fill="hold" nodeType="withEffect">
                                  <p:stCondLst>
                                    <p:cond delay="0"/>
                                  </p:stCondLst>
                                  <p:childTnLst>
                                    <p:set>
                                      <p:cBhvr>
                                        <p:cTn id="23" dur="1" fill="hold">
                                          <p:stCondLst>
                                            <p:cond delay="0"/>
                                          </p:stCondLst>
                                        </p:cTn>
                                        <p:tgtEl>
                                          <p:spTgt spid="7">
                                            <p:txEl>
                                              <p:pRg st="3" end="3"/>
                                            </p:txEl>
                                          </p:spTgt>
                                        </p:tgtEl>
                                        <p:attrNameLst>
                                          <p:attrName>style.visibility</p:attrName>
                                        </p:attrNameLst>
                                      </p:cBhvr>
                                      <p:to>
                                        <p:strVal val="visible"/>
                                      </p:to>
                                    </p:set>
                                    <p:animEffect transition="in" filter="circle(in)">
                                      <p:cBhvr>
                                        <p:cTn id="24" dur="2000"/>
                                        <p:tgtEl>
                                          <p:spTgt spid="7">
                                            <p:txEl>
                                              <p:pRg st="3" end="3"/>
                                            </p:txEl>
                                          </p:spTgt>
                                        </p:tgtEl>
                                      </p:cBhvr>
                                    </p:animEffect>
                                  </p:childTnLst>
                                </p:cTn>
                              </p:par>
                              <p:par>
                                <p:cTn id="25" presetID="6" presetClass="entr" presetSubtype="16" fill="hold" nodeType="with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circle(in)">
                                      <p:cBhvr>
                                        <p:cTn id="27" dur="2000"/>
                                        <p:tgtEl>
                                          <p:spTgt spid="7">
                                            <p:txEl>
                                              <p:pRg st="4" end="4"/>
                                            </p:txEl>
                                          </p:spTgt>
                                        </p:tgtEl>
                                      </p:cBhvr>
                                    </p:animEffect>
                                  </p:childTnLst>
                                </p:cTn>
                              </p:par>
                              <p:par>
                                <p:cTn id="28" presetID="6" presetClass="entr" presetSubtype="16" fill="hold" nodeType="withEffect">
                                  <p:stCondLst>
                                    <p:cond delay="0"/>
                                  </p:stCondLst>
                                  <p:childTnLst>
                                    <p:set>
                                      <p:cBhvr>
                                        <p:cTn id="29" dur="1" fill="hold">
                                          <p:stCondLst>
                                            <p:cond delay="0"/>
                                          </p:stCondLst>
                                        </p:cTn>
                                        <p:tgtEl>
                                          <p:spTgt spid="7">
                                            <p:txEl>
                                              <p:pRg st="5" end="5"/>
                                            </p:txEl>
                                          </p:spTgt>
                                        </p:tgtEl>
                                        <p:attrNameLst>
                                          <p:attrName>style.visibility</p:attrName>
                                        </p:attrNameLst>
                                      </p:cBhvr>
                                      <p:to>
                                        <p:strVal val="visible"/>
                                      </p:to>
                                    </p:set>
                                    <p:animEffect transition="in" filter="circle(in)">
                                      <p:cBhvr>
                                        <p:cTn id="30" dur="20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7730" y="103032"/>
            <a:ext cx="11526591" cy="6658376"/>
          </a:xfrm>
        </p:spPr>
        <p:txBody>
          <a:bodyPr/>
          <a:lstStyle/>
          <a:p>
            <a:r>
              <a:rPr lang="en-US" b="1" u="sng" dirty="0" smtClean="0"/>
              <a:t>Use Case Specification:</a:t>
            </a:r>
          </a:p>
          <a:p>
            <a:endParaRPr lang="en-US" b="1" u="sng" dirty="0"/>
          </a:p>
          <a:p>
            <a:pPr marL="0" indent="0">
              <a:buNone/>
            </a:pPr>
            <a:r>
              <a:rPr lang="en-US" dirty="0" smtClean="0"/>
              <a:t>1)Search books</a:t>
            </a:r>
          </a:p>
          <a:p>
            <a:pPr marL="0" indent="0">
              <a:buNone/>
            </a:pPr>
            <a:r>
              <a:rPr lang="en-US" dirty="0" smtClean="0"/>
              <a:t>2)Look through books, author, and publishers</a:t>
            </a:r>
          </a:p>
          <a:p>
            <a:pPr marL="0" indent="0">
              <a:buNone/>
            </a:pPr>
            <a:r>
              <a:rPr lang="en-US" dirty="0" smtClean="0"/>
              <a:t>3) Give ratings and reviews</a:t>
            </a:r>
          </a:p>
          <a:p>
            <a:pPr marL="0" indent="0">
              <a:buNone/>
            </a:pPr>
            <a:r>
              <a:rPr lang="en-US" dirty="0" smtClean="0"/>
              <a:t>4)Modify</a:t>
            </a:r>
          </a:p>
          <a:p>
            <a:pPr marL="0" indent="0">
              <a:buNone/>
            </a:pPr>
            <a:endParaRPr lang="en-US" dirty="0"/>
          </a:p>
          <a:p>
            <a:pPr marL="0" indent="0">
              <a:buNone/>
            </a:pPr>
            <a:endParaRPr lang="en-US" b="1" u="sng" dirty="0" smtClean="0"/>
          </a:p>
          <a:p>
            <a:pPr marL="0" indent="0">
              <a:buNone/>
            </a:pPr>
            <a:r>
              <a:rPr lang="en-US" b="1" u="sng" dirty="0" smtClean="0"/>
              <a:t>Actor:</a:t>
            </a:r>
          </a:p>
          <a:p>
            <a:pPr marL="457200" indent="-457200">
              <a:buAutoNum type="arabicParenR"/>
            </a:pPr>
            <a:r>
              <a:rPr lang="en-US" b="1" dirty="0" smtClean="0"/>
              <a:t>Admin</a:t>
            </a:r>
          </a:p>
          <a:p>
            <a:pPr marL="457200" indent="-457200">
              <a:buAutoNum type="arabicParenR"/>
            </a:pPr>
            <a:r>
              <a:rPr lang="en-US" b="1" dirty="0" smtClean="0"/>
              <a:t>Customer</a:t>
            </a:r>
            <a:endParaRPr lang="en-US" b="1" dirty="0"/>
          </a:p>
        </p:txBody>
      </p:sp>
    </p:spTree>
    <p:extLst>
      <p:ext uri="{BB962C8B-B14F-4D97-AF65-F5344CB8AC3E}">
        <p14:creationId xmlns:p14="http://schemas.microsoft.com/office/powerpoint/2010/main" val="431169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anim calcmode="lin" valueType="num">
                                      <p:cBhvr additive="base">
                                        <p:cTn id="7"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8" end="8"/>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anim calcmode="lin" valueType="num">
                                      <p:cBhvr additive="base">
                                        <p:cTn id="1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9" end="9"/>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anim calcmode="lin" valueType="num">
                                      <p:cBhvr additive="base">
                                        <p:cTn id="1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2124" y="193183"/>
            <a:ext cx="11539470" cy="6465193"/>
          </a:xfrm>
        </p:spPr>
        <p:txBody>
          <a:bodyPr>
            <a:normAutofit/>
          </a:bodyPr>
          <a:lstStyle/>
          <a:p>
            <a:r>
              <a:rPr lang="en-US" sz="2400" b="1" u="sng" dirty="0" smtClean="0"/>
              <a:t>Design Phase:</a:t>
            </a:r>
          </a:p>
          <a:p>
            <a:endParaRPr lang="en-US" sz="2400" b="1" u="sng" dirty="0"/>
          </a:p>
          <a:p>
            <a:r>
              <a:rPr lang="en-US" sz="2400" b="1" u="sng" dirty="0"/>
              <a:t> </a:t>
            </a:r>
            <a:r>
              <a:rPr lang="en-US" dirty="0" smtClean="0"/>
              <a:t>We use </a:t>
            </a:r>
            <a:r>
              <a:rPr lang="en-US" sz="2800" dirty="0" err="1" smtClean="0">
                <a:solidFill>
                  <a:schemeClr val="accent2"/>
                </a:solidFill>
              </a:rPr>
              <a:t>Wix</a:t>
            </a:r>
            <a:r>
              <a:rPr lang="en-US" dirty="0" smtClean="0"/>
              <a:t>  as the user interface tools.</a:t>
            </a:r>
          </a:p>
          <a:p>
            <a:endParaRPr lang="en-US" b="1" dirty="0"/>
          </a:p>
          <a:p>
            <a:r>
              <a:rPr lang="en-US" b="1" dirty="0" smtClean="0"/>
              <a:t>Followed by 5 principles:</a:t>
            </a:r>
            <a:br>
              <a:rPr lang="en-US" b="1" dirty="0" smtClean="0"/>
            </a:br>
            <a:endParaRPr lang="en-US" b="1" dirty="0" smtClean="0"/>
          </a:p>
          <a:p>
            <a:pPr marL="0" indent="0">
              <a:buNone/>
            </a:pPr>
            <a:r>
              <a:rPr lang="en-US" b="1" dirty="0" smtClean="0">
                <a:solidFill>
                  <a:srgbClr val="FFFF00"/>
                </a:solidFill>
              </a:rPr>
              <a:t>        1) </a:t>
            </a:r>
            <a:r>
              <a:rPr lang="en-US" dirty="0" smtClean="0">
                <a:solidFill>
                  <a:srgbClr val="FFFF00"/>
                </a:solidFill>
              </a:rPr>
              <a:t>design is traceable</a:t>
            </a:r>
            <a:endParaRPr lang="en-US" b="1" dirty="0" smtClean="0">
              <a:solidFill>
                <a:srgbClr val="FFFF00"/>
              </a:solidFill>
            </a:endParaRPr>
          </a:p>
          <a:p>
            <a:pPr marL="0" indent="0">
              <a:buNone/>
            </a:pPr>
            <a:r>
              <a:rPr lang="en-US" b="1" dirty="0">
                <a:solidFill>
                  <a:srgbClr val="FFFF00"/>
                </a:solidFill>
              </a:rPr>
              <a:t> </a:t>
            </a:r>
            <a:r>
              <a:rPr lang="en-US" b="1" dirty="0" smtClean="0">
                <a:solidFill>
                  <a:srgbClr val="FFFF00"/>
                </a:solidFill>
              </a:rPr>
              <a:t>       2) </a:t>
            </a:r>
            <a:r>
              <a:rPr lang="en-US" dirty="0" smtClean="0">
                <a:solidFill>
                  <a:srgbClr val="FFFF00"/>
                </a:solidFill>
              </a:rPr>
              <a:t>uniformity and integration</a:t>
            </a:r>
            <a:endParaRPr lang="en-US" b="1" dirty="0" smtClean="0">
              <a:solidFill>
                <a:srgbClr val="FFFF00"/>
              </a:solidFill>
            </a:endParaRPr>
          </a:p>
          <a:p>
            <a:pPr marL="0" indent="0">
              <a:buNone/>
            </a:pPr>
            <a:r>
              <a:rPr lang="en-US" b="1" dirty="0">
                <a:solidFill>
                  <a:srgbClr val="FFFF00"/>
                </a:solidFill>
              </a:rPr>
              <a:t> </a:t>
            </a:r>
            <a:r>
              <a:rPr lang="en-US" b="1" dirty="0" smtClean="0">
                <a:solidFill>
                  <a:srgbClr val="FFFF00"/>
                </a:solidFill>
              </a:rPr>
              <a:t>       3) </a:t>
            </a:r>
            <a:r>
              <a:rPr lang="en-US" dirty="0" smtClean="0">
                <a:solidFill>
                  <a:srgbClr val="FFFF00"/>
                </a:solidFill>
              </a:rPr>
              <a:t> must be structured to accommodate change</a:t>
            </a:r>
            <a:endParaRPr lang="en-US" b="1" dirty="0" smtClean="0">
              <a:solidFill>
                <a:srgbClr val="FFFF00"/>
              </a:solidFill>
            </a:endParaRPr>
          </a:p>
          <a:p>
            <a:pPr marL="0" indent="0">
              <a:buNone/>
            </a:pPr>
            <a:r>
              <a:rPr lang="en-US" b="1" dirty="0">
                <a:solidFill>
                  <a:srgbClr val="FFFF00"/>
                </a:solidFill>
              </a:rPr>
              <a:t> </a:t>
            </a:r>
            <a:r>
              <a:rPr lang="en-US" b="1" dirty="0" smtClean="0">
                <a:solidFill>
                  <a:srgbClr val="FFFF00"/>
                </a:solidFill>
              </a:rPr>
              <a:t>       4) </a:t>
            </a:r>
            <a:r>
              <a:rPr lang="en-US" dirty="0" smtClean="0">
                <a:solidFill>
                  <a:srgbClr val="FFFF00"/>
                </a:solidFill>
              </a:rPr>
              <a:t>structured to degrade gently</a:t>
            </a:r>
            <a:endParaRPr lang="en-US" b="1" dirty="0" smtClean="0">
              <a:solidFill>
                <a:srgbClr val="FFFF00"/>
              </a:solidFill>
            </a:endParaRPr>
          </a:p>
          <a:p>
            <a:pPr marL="0" indent="0">
              <a:buNone/>
            </a:pPr>
            <a:r>
              <a:rPr lang="en-US" b="1" dirty="0">
                <a:solidFill>
                  <a:srgbClr val="FFFF00"/>
                </a:solidFill>
              </a:rPr>
              <a:t> </a:t>
            </a:r>
            <a:r>
              <a:rPr lang="en-US" b="1" dirty="0" smtClean="0">
                <a:solidFill>
                  <a:srgbClr val="FFFF00"/>
                </a:solidFill>
              </a:rPr>
              <a:t>       5) </a:t>
            </a:r>
            <a:r>
              <a:rPr lang="en-US" dirty="0" smtClean="0">
                <a:solidFill>
                  <a:srgbClr val="FFFF00"/>
                </a:solidFill>
              </a:rPr>
              <a:t>design should be assessed for quality as it is being created</a:t>
            </a:r>
            <a:endParaRPr lang="en-US" b="1" dirty="0" smtClean="0">
              <a:solidFill>
                <a:srgbClr val="FFFF00"/>
              </a:solidFill>
            </a:endParaRPr>
          </a:p>
          <a:p>
            <a:endParaRPr lang="en-US" sz="2400" b="1" u="sng" dirty="0" smtClean="0"/>
          </a:p>
          <a:p>
            <a:pPr marL="0" indent="0">
              <a:buNone/>
            </a:pPr>
            <a:endParaRPr lang="en-US" sz="2400" dirty="0"/>
          </a:p>
          <a:p>
            <a:pPr marL="0" indent="0">
              <a:buNone/>
            </a:pPr>
            <a:endParaRPr lang="en-US" dirty="0"/>
          </a:p>
        </p:txBody>
      </p:sp>
    </p:spTree>
    <p:extLst>
      <p:ext uri="{BB962C8B-B14F-4D97-AF65-F5344CB8AC3E}">
        <p14:creationId xmlns:p14="http://schemas.microsoft.com/office/powerpoint/2010/main" val="13264600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8790" y="302655"/>
            <a:ext cx="11822804" cy="6555345"/>
          </a:xfrm>
        </p:spPr>
        <p:txBody>
          <a:bodyPr/>
          <a:lstStyle/>
          <a:p>
            <a:r>
              <a:rPr lang="en-US" dirty="0" err="1" smtClean="0"/>
              <a:t>Snaphots</a:t>
            </a:r>
            <a:r>
              <a:rPr lang="en-US" dirty="0" smtClean="0"/>
              <a:t>:</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790" y="785611"/>
            <a:ext cx="3400023" cy="182880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8586" y="545436"/>
            <a:ext cx="3318456" cy="205446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59520" y="504788"/>
            <a:ext cx="2893454" cy="193393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6063" y="2981458"/>
            <a:ext cx="3322750" cy="1654936"/>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65808" y="3010673"/>
            <a:ext cx="3271234" cy="1596505"/>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59520" y="2837427"/>
            <a:ext cx="3389290" cy="1706366"/>
          </a:xfrm>
          <a:prstGeom prst="rect">
            <a:avLst/>
          </a:prstGeom>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59520" y="4769558"/>
            <a:ext cx="3569595" cy="1926062"/>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6062" y="4790942"/>
            <a:ext cx="3322751" cy="1934816"/>
          </a:xfrm>
          <a:prstGeom prst="rect">
            <a:avLst/>
          </a:prstGeom>
        </p:spPr>
      </p:pic>
      <p:pic>
        <p:nvPicPr>
          <p:cNvPr id="12" name="Picture 1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797120" y="4897144"/>
            <a:ext cx="3361387" cy="1722411"/>
          </a:xfrm>
          <a:prstGeom prst="rect">
            <a:avLst/>
          </a:prstGeom>
        </p:spPr>
      </p:pic>
    </p:spTree>
    <p:extLst>
      <p:ext uri="{BB962C8B-B14F-4D97-AF65-F5344CB8AC3E}">
        <p14:creationId xmlns:p14="http://schemas.microsoft.com/office/powerpoint/2010/main" val="32715953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1943" y="288513"/>
            <a:ext cx="11775561" cy="6395622"/>
          </a:xfrm>
        </p:spPr>
        <p:txBody>
          <a:bodyPr>
            <a:normAutofit/>
          </a:bodyPr>
          <a:lstStyle/>
          <a:p>
            <a:r>
              <a:rPr lang="en-US" sz="2800" b="1" u="sng" dirty="0" smtClean="0">
                <a:solidFill>
                  <a:srgbClr val="FF0000"/>
                </a:solidFill>
              </a:rPr>
              <a:t>Testing Phase:</a:t>
            </a:r>
          </a:p>
          <a:p>
            <a:endParaRPr lang="en-US" sz="2800" b="1" u="sng" dirty="0">
              <a:solidFill>
                <a:srgbClr val="FF0000"/>
              </a:solidFill>
            </a:endParaRPr>
          </a:p>
          <a:p>
            <a:endParaRPr lang="en-US" sz="2800" b="1" u="sng" dirty="0">
              <a:solidFill>
                <a:srgbClr val="FF0000"/>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1368428281"/>
              </p:ext>
            </p:extLst>
          </p:nvPr>
        </p:nvGraphicFramePr>
        <p:xfrm>
          <a:off x="85628" y="1101800"/>
          <a:ext cx="6094095" cy="3450083"/>
        </p:xfrm>
        <a:graphic>
          <a:graphicData uri="http://schemas.openxmlformats.org/drawingml/2006/table">
            <a:tbl>
              <a:tblPr firstRow="1" firstCol="1" bandRow="1">
                <a:tableStyleId>{5C22544A-7EE6-4342-B048-85BDC9FD1C3A}</a:tableStyleId>
              </a:tblPr>
              <a:tblGrid>
                <a:gridCol w="3007360"/>
                <a:gridCol w="3086735"/>
              </a:tblGrid>
              <a:tr h="354965">
                <a:tc gridSpan="2">
                  <a:txBody>
                    <a:bodyPr/>
                    <a:lstStyle/>
                    <a:p>
                      <a:pPr marL="4445" marR="0" algn="ctr">
                        <a:lnSpc>
                          <a:spcPct val="107000"/>
                        </a:lnSpc>
                        <a:spcBef>
                          <a:spcPts val="0"/>
                        </a:spcBef>
                        <a:spcAft>
                          <a:spcPts val="0"/>
                        </a:spcAft>
                      </a:pPr>
                      <a:r>
                        <a:rPr lang="en-US" sz="1200">
                          <a:effectLst/>
                        </a:rPr>
                        <a:t>Test Case Description </a:t>
                      </a:r>
                      <a:endParaRPr lang="en-US" sz="1100">
                        <a:effectLst/>
                        <a:latin typeface="Calibri" panose="020F0502020204030204" pitchFamily="34" charset="0"/>
                        <a:ea typeface="Calibri" panose="020F0502020204030204" pitchFamily="34" charset="0"/>
                        <a:cs typeface="Vrinda"/>
                      </a:endParaRPr>
                    </a:p>
                  </a:txBody>
                  <a:tcPr marL="68580" marR="73025" marT="4445" marB="0"/>
                </a:tc>
                <a:tc hMerge="1">
                  <a:txBody>
                    <a:bodyPr/>
                    <a:lstStyle/>
                    <a:p>
                      <a:endParaRPr lang="en-US"/>
                    </a:p>
                  </a:txBody>
                  <a:tcPr/>
                </a:tc>
              </a:tr>
              <a:tr h="379730">
                <a:tc>
                  <a:txBody>
                    <a:bodyPr/>
                    <a:lstStyle/>
                    <a:p>
                      <a:pPr marL="76200" marR="0">
                        <a:lnSpc>
                          <a:spcPct val="107000"/>
                        </a:lnSpc>
                        <a:spcBef>
                          <a:spcPts val="0"/>
                        </a:spcBef>
                        <a:spcAft>
                          <a:spcPts val="0"/>
                        </a:spcAft>
                      </a:pPr>
                      <a:r>
                        <a:rPr lang="en-US" sz="1200">
                          <a:effectLst/>
                        </a:rPr>
                        <a:t>Test Case ID: FM-0111 </a:t>
                      </a:r>
                      <a:endParaRPr lang="en-US" sz="1100">
                        <a:effectLst/>
                        <a:latin typeface="Calibri" panose="020F0502020204030204" pitchFamily="34" charset="0"/>
                        <a:ea typeface="Calibri" panose="020F0502020204030204" pitchFamily="34" charset="0"/>
                        <a:cs typeface="Vrinda"/>
                      </a:endParaRPr>
                    </a:p>
                  </a:txBody>
                  <a:tcPr marL="68580" marR="73025" marT="4445" marB="0"/>
                </a:tc>
                <a:tc>
                  <a:txBody>
                    <a:bodyPr/>
                    <a:lstStyle/>
                    <a:p>
                      <a:pPr marL="0" marR="0">
                        <a:lnSpc>
                          <a:spcPct val="107000"/>
                        </a:lnSpc>
                        <a:spcBef>
                          <a:spcPts val="0"/>
                        </a:spcBef>
                        <a:spcAft>
                          <a:spcPts val="0"/>
                        </a:spcAft>
                      </a:pPr>
                      <a:r>
                        <a:rPr lang="en-US" sz="1200">
                          <a:effectLst/>
                        </a:rPr>
                        <a:t>Test Designed by: Zian</a:t>
                      </a:r>
                      <a:endParaRPr lang="en-US" sz="1100">
                        <a:effectLst/>
                      </a:endParaRPr>
                    </a:p>
                    <a:p>
                      <a:pPr marL="0" marR="0">
                        <a:lnSpc>
                          <a:spcPct val="107000"/>
                        </a:lnSpc>
                        <a:spcBef>
                          <a:spcPts val="0"/>
                        </a:spcBef>
                        <a:spcAft>
                          <a:spcPts val="0"/>
                        </a:spcAft>
                      </a:pPr>
                      <a:r>
                        <a:rPr lang="en-US" sz="1200">
                          <a:effectLst/>
                        </a:rPr>
                        <a:t> </a:t>
                      </a:r>
                      <a:endParaRPr lang="en-US" sz="1100">
                        <a:effectLst/>
                        <a:latin typeface="Calibri" panose="020F0502020204030204" pitchFamily="34" charset="0"/>
                        <a:ea typeface="Calibri" panose="020F0502020204030204" pitchFamily="34" charset="0"/>
                        <a:cs typeface="Vrinda"/>
                      </a:endParaRPr>
                    </a:p>
                  </a:txBody>
                  <a:tcPr marL="68580" marR="73025" marT="4445" marB="0"/>
                </a:tc>
              </a:tr>
              <a:tr h="273050">
                <a:tc>
                  <a:txBody>
                    <a:bodyPr/>
                    <a:lstStyle/>
                    <a:p>
                      <a:pPr marL="12065" marR="0" algn="ctr">
                        <a:lnSpc>
                          <a:spcPct val="107000"/>
                        </a:lnSpc>
                        <a:spcBef>
                          <a:spcPts val="0"/>
                        </a:spcBef>
                        <a:spcAft>
                          <a:spcPts val="0"/>
                        </a:spcAft>
                      </a:pPr>
                      <a:r>
                        <a:rPr lang="en-US" sz="1200">
                          <a:effectLst/>
                        </a:rPr>
                        <a:t>Test Priority (Low/Medium/High): Medium </a:t>
                      </a:r>
                      <a:endParaRPr lang="en-US" sz="1100">
                        <a:effectLst/>
                        <a:latin typeface="Calibri" panose="020F0502020204030204" pitchFamily="34" charset="0"/>
                        <a:ea typeface="Calibri" panose="020F0502020204030204" pitchFamily="34" charset="0"/>
                        <a:cs typeface="Vrinda"/>
                      </a:endParaRPr>
                    </a:p>
                  </a:txBody>
                  <a:tcPr marL="68580" marR="73025" marT="4445" marB="0"/>
                </a:tc>
                <a:tc>
                  <a:txBody>
                    <a:bodyPr/>
                    <a:lstStyle/>
                    <a:p>
                      <a:pPr marL="0" marR="0">
                        <a:lnSpc>
                          <a:spcPct val="107000"/>
                        </a:lnSpc>
                        <a:spcBef>
                          <a:spcPts val="0"/>
                        </a:spcBef>
                        <a:spcAft>
                          <a:spcPts val="0"/>
                        </a:spcAft>
                      </a:pPr>
                      <a:r>
                        <a:rPr lang="en-US" sz="1200">
                          <a:effectLst/>
                        </a:rPr>
                        <a:t>Test Designed date: 17/11/17</a:t>
                      </a:r>
                      <a:endParaRPr lang="en-US" sz="1100">
                        <a:effectLst/>
                        <a:latin typeface="Calibri" panose="020F0502020204030204" pitchFamily="34" charset="0"/>
                        <a:ea typeface="Calibri" panose="020F0502020204030204" pitchFamily="34" charset="0"/>
                        <a:cs typeface="Vrinda"/>
                      </a:endParaRPr>
                    </a:p>
                  </a:txBody>
                  <a:tcPr marL="68580" marR="73025" marT="4445" marB="0"/>
                </a:tc>
              </a:tr>
              <a:tr h="612140">
                <a:tc>
                  <a:txBody>
                    <a:bodyPr/>
                    <a:lstStyle/>
                    <a:p>
                      <a:pPr marL="76200" marR="0">
                        <a:lnSpc>
                          <a:spcPct val="107000"/>
                        </a:lnSpc>
                        <a:spcBef>
                          <a:spcPts val="0"/>
                        </a:spcBef>
                        <a:spcAft>
                          <a:spcPts val="0"/>
                        </a:spcAft>
                      </a:pPr>
                      <a:r>
                        <a:rPr lang="en-US" sz="1200">
                          <a:effectLst/>
                        </a:rPr>
                        <a:t>Module Name: Online Islamic Book Rental System  login screen </a:t>
                      </a:r>
                      <a:endParaRPr lang="en-US" sz="1100">
                        <a:effectLst/>
                        <a:latin typeface="Calibri" panose="020F0502020204030204" pitchFamily="34" charset="0"/>
                        <a:ea typeface="Calibri" panose="020F0502020204030204" pitchFamily="34" charset="0"/>
                        <a:cs typeface="Vrinda"/>
                      </a:endParaRPr>
                    </a:p>
                  </a:txBody>
                  <a:tcPr marL="68580" marR="73025" marT="4445" marB="0"/>
                </a:tc>
                <a:tc>
                  <a:txBody>
                    <a:bodyPr/>
                    <a:lstStyle/>
                    <a:p>
                      <a:pPr marL="0" marR="0">
                        <a:lnSpc>
                          <a:spcPct val="107000"/>
                        </a:lnSpc>
                        <a:spcBef>
                          <a:spcPts val="0"/>
                        </a:spcBef>
                        <a:spcAft>
                          <a:spcPts val="0"/>
                        </a:spcAft>
                      </a:pPr>
                      <a:r>
                        <a:rPr lang="en-US" sz="1200">
                          <a:effectLst/>
                        </a:rPr>
                        <a:t>Test Executed by: Imam sir</a:t>
                      </a:r>
                      <a:endParaRPr lang="en-US" sz="1100">
                        <a:effectLst/>
                        <a:latin typeface="Calibri" panose="020F0502020204030204" pitchFamily="34" charset="0"/>
                        <a:ea typeface="Calibri" panose="020F0502020204030204" pitchFamily="34" charset="0"/>
                        <a:cs typeface="Vrinda"/>
                      </a:endParaRPr>
                    </a:p>
                  </a:txBody>
                  <a:tcPr marL="68580" marR="73025" marT="4445" marB="0"/>
                </a:tc>
              </a:tr>
              <a:tr h="675005">
                <a:tc>
                  <a:txBody>
                    <a:bodyPr/>
                    <a:lstStyle/>
                    <a:p>
                      <a:pPr marL="76200" marR="0">
                        <a:lnSpc>
                          <a:spcPct val="107000"/>
                        </a:lnSpc>
                        <a:spcBef>
                          <a:spcPts val="0"/>
                        </a:spcBef>
                        <a:spcAft>
                          <a:spcPts val="0"/>
                        </a:spcAft>
                      </a:pPr>
                      <a:r>
                        <a:rPr lang="en-US" sz="1200">
                          <a:effectLst/>
                        </a:rPr>
                        <a:t>Test Title: Verify login with valid username and password </a:t>
                      </a:r>
                      <a:endParaRPr lang="en-US" sz="1100">
                        <a:effectLst/>
                        <a:latin typeface="Calibri" panose="020F0502020204030204" pitchFamily="34" charset="0"/>
                        <a:ea typeface="Calibri" panose="020F0502020204030204" pitchFamily="34" charset="0"/>
                        <a:cs typeface="Vrinda"/>
                      </a:endParaRPr>
                    </a:p>
                  </a:txBody>
                  <a:tcPr marL="68580" marR="73025" marT="4445" marB="0"/>
                </a:tc>
                <a:tc>
                  <a:txBody>
                    <a:bodyPr/>
                    <a:lstStyle/>
                    <a:p>
                      <a:pPr marL="0" marR="0">
                        <a:lnSpc>
                          <a:spcPct val="107000"/>
                        </a:lnSpc>
                        <a:spcBef>
                          <a:spcPts val="0"/>
                        </a:spcBef>
                        <a:spcAft>
                          <a:spcPts val="0"/>
                        </a:spcAft>
                      </a:pPr>
                      <a:r>
                        <a:rPr lang="en-US" sz="1200">
                          <a:effectLst/>
                        </a:rPr>
                        <a:t>Test Execution date: 24/11/2017 </a:t>
                      </a:r>
                      <a:endParaRPr lang="en-US" sz="1100">
                        <a:effectLst/>
                        <a:latin typeface="Calibri" panose="020F0502020204030204" pitchFamily="34" charset="0"/>
                        <a:ea typeface="Calibri" panose="020F0502020204030204" pitchFamily="34" charset="0"/>
                        <a:cs typeface="Vrinda"/>
                      </a:endParaRPr>
                    </a:p>
                  </a:txBody>
                  <a:tcPr marL="68580" marR="73025" marT="4445" marB="0"/>
                </a:tc>
              </a:tr>
              <a:tr h="783590">
                <a:tc>
                  <a:txBody>
                    <a:bodyPr/>
                    <a:lstStyle/>
                    <a:p>
                      <a:pPr marL="76200" marR="0">
                        <a:lnSpc>
                          <a:spcPct val="107000"/>
                        </a:lnSpc>
                        <a:spcBef>
                          <a:spcPts val="0"/>
                        </a:spcBef>
                        <a:spcAft>
                          <a:spcPts val="0"/>
                        </a:spcAft>
                      </a:pPr>
                      <a:r>
                        <a:rPr lang="en-US" sz="1200">
                          <a:effectLst/>
                        </a:rPr>
                        <a:t>Description: Test the Online Islamic Book Rental System  login page</a:t>
                      </a:r>
                      <a:endParaRPr lang="en-US" sz="1100">
                        <a:effectLst/>
                        <a:latin typeface="Calibri" panose="020F0502020204030204" pitchFamily="34" charset="0"/>
                        <a:ea typeface="Calibri" panose="020F0502020204030204" pitchFamily="34" charset="0"/>
                        <a:cs typeface="Vrinda"/>
                      </a:endParaRPr>
                    </a:p>
                  </a:txBody>
                  <a:tcPr marL="68580" marR="73025" marT="4445" marB="0"/>
                </a:tc>
                <a:tc>
                  <a:txBody>
                    <a:bodyPr/>
                    <a:lstStyle/>
                    <a:p>
                      <a:pPr marL="0" marR="0">
                        <a:lnSpc>
                          <a:spcPct val="107000"/>
                        </a:lnSpc>
                        <a:spcBef>
                          <a:spcPts val="0"/>
                        </a:spcBef>
                        <a:spcAft>
                          <a:spcPts val="0"/>
                        </a:spcAft>
                      </a:pPr>
                      <a:r>
                        <a:rPr lang="en-US" sz="1200">
                          <a:effectLst/>
                        </a:rPr>
                        <a:t> </a:t>
                      </a:r>
                      <a:endParaRPr lang="en-US" sz="1100">
                        <a:effectLst/>
                        <a:latin typeface="Calibri" panose="020F0502020204030204" pitchFamily="34" charset="0"/>
                        <a:ea typeface="Calibri" panose="020F0502020204030204" pitchFamily="34" charset="0"/>
                        <a:cs typeface="Vrinda"/>
                      </a:endParaRPr>
                    </a:p>
                  </a:txBody>
                  <a:tcPr marL="68580" marR="73025" marT="4445" marB="0"/>
                </a:tc>
              </a:tr>
              <a:tr h="252730">
                <a:tc gridSpan="2">
                  <a:txBody>
                    <a:bodyPr/>
                    <a:lstStyle/>
                    <a:p>
                      <a:pPr marL="0" marR="0">
                        <a:lnSpc>
                          <a:spcPct val="107000"/>
                        </a:lnSpc>
                        <a:spcBef>
                          <a:spcPts val="0"/>
                        </a:spcBef>
                        <a:spcAft>
                          <a:spcPts val="0"/>
                        </a:spcAft>
                      </a:pPr>
                      <a:r>
                        <a:rPr lang="en-US" sz="1200" dirty="0">
                          <a:effectLst/>
                        </a:rPr>
                        <a:t>  Technique used: Equivalence partitioning – valid partition </a:t>
                      </a:r>
                      <a:endParaRPr lang="en-US" sz="1100" dirty="0">
                        <a:effectLst/>
                        <a:latin typeface="Calibri" panose="020F0502020204030204" pitchFamily="34" charset="0"/>
                        <a:ea typeface="Calibri" panose="020F0502020204030204" pitchFamily="34" charset="0"/>
                        <a:cs typeface="Vrinda"/>
                      </a:endParaRPr>
                    </a:p>
                  </a:txBody>
                  <a:tcPr marL="68580" marR="73025" marT="4445" marB="0"/>
                </a:tc>
                <a:tc hMerge="1">
                  <a:txBody>
                    <a:bodyPr/>
                    <a:lstStyle/>
                    <a:p>
                      <a:endParaRPr lang="en-US"/>
                    </a:p>
                  </a:txBody>
                  <a:tcPr/>
                </a:tc>
              </a:tr>
            </a:tbl>
          </a:graphicData>
        </a:graphic>
      </p:graphicFrame>
      <p:sp>
        <p:nvSpPr>
          <p:cNvPr id="5" name="TextBox 4"/>
          <p:cNvSpPr txBox="1"/>
          <p:nvPr/>
        </p:nvSpPr>
        <p:spPr>
          <a:xfrm>
            <a:off x="6774287" y="1101800"/>
            <a:ext cx="4958367" cy="2862322"/>
          </a:xfrm>
          <a:prstGeom prst="rect">
            <a:avLst/>
          </a:prstGeom>
          <a:noFill/>
        </p:spPr>
        <p:txBody>
          <a:bodyPr wrap="square" rtlCol="0">
            <a:spAutoFit/>
          </a:bodyPr>
          <a:lstStyle/>
          <a:p>
            <a:r>
              <a:rPr lang="en-CA" b="1" dirty="0"/>
              <a:t>Precondition </a:t>
            </a:r>
            <a:endParaRPr lang="en-US" b="1" dirty="0"/>
          </a:p>
          <a:p>
            <a:pPr lvl="0" fontAlgn="base"/>
            <a:r>
              <a:rPr lang="en-US" sz="1600" dirty="0" smtClean="0"/>
              <a:t>1)The </a:t>
            </a:r>
            <a:r>
              <a:rPr lang="en-US" sz="1600" dirty="0"/>
              <a:t>user should have a valid account by signing up to the system using a valid email address</a:t>
            </a:r>
            <a:r>
              <a:rPr lang="en-US" sz="1600" dirty="0" smtClean="0"/>
              <a:t>.</a:t>
            </a:r>
          </a:p>
          <a:p>
            <a:pPr lvl="0" fontAlgn="base"/>
            <a:r>
              <a:rPr lang="en-US" sz="1600" dirty="0" smtClean="0"/>
              <a:t> </a:t>
            </a:r>
            <a:endParaRPr lang="en-US" sz="1600" dirty="0"/>
          </a:p>
          <a:p>
            <a:pPr lvl="0" fontAlgn="base"/>
            <a:r>
              <a:rPr lang="en-US" sz="1600" dirty="0" smtClean="0"/>
              <a:t>2)The </a:t>
            </a:r>
            <a:r>
              <a:rPr lang="en-US" sz="1600" dirty="0"/>
              <a:t>user should have a unique and valid username and password</a:t>
            </a:r>
            <a:r>
              <a:rPr lang="en-US" sz="1600" dirty="0" smtClean="0"/>
              <a:t>.</a:t>
            </a:r>
          </a:p>
          <a:p>
            <a:pPr lvl="0" fontAlgn="base"/>
            <a:r>
              <a:rPr lang="en-US" sz="1600" dirty="0" smtClean="0"/>
              <a:t> </a:t>
            </a:r>
            <a:endParaRPr lang="en-US" sz="1600" dirty="0"/>
          </a:p>
          <a:p>
            <a:pPr lvl="0" fontAlgn="base"/>
            <a:r>
              <a:rPr lang="en-US" sz="1600" dirty="0" smtClean="0"/>
              <a:t>3)System </a:t>
            </a:r>
            <a:r>
              <a:rPr lang="en-US" sz="1600" dirty="0"/>
              <a:t>administrator will send an</a:t>
            </a:r>
            <a:r>
              <a:rPr lang="en-US" sz="1600" b="1" dirty="0"/>
              <a:t> email</a:t>
            </a:r>
            <a:r>
              <a:rPr lang="en-US" sz="1600" dirty="0"/>
              <a:t> for confirmation to verify the account. </a:t>
            </a:r>
          </a:p>
          <a:p>
            <a:endParaRPr lang="en-US" dirty="0"/>
          </a:p>
        </p:txBody>
      </p:sp>
      <p:sp>
        <p:nvSpPr>
          <p:cNvPr id="6" name="TextBox 5"/>
          <p:cNvSpPr txBox="1"/>
          <p:nvPr/>
        </p:nvSpPr>
        <p:spPr>
          <a:xfrm>
            <a:off x="6774287" y="4308466"/>
            <a:ext cx="5151550" cy="2031325"/>
          </a:xfrm>
          <a:prstGeom prst="rect">
            <a:avLst/>
          </a:prstGeom>
          <a:noFill/>
        </p:spPr>
        <p:txBody>
          <a:bodyPr wrap="square" rtlCol="0">
            <a:spAutoFit/>
          </a:bodyPr>
          <a:lstStyle/>
          <a:p>
            <a:r>
              <a:rPr lang="en-CA" b="1" dirty="0"/>
              <a:t>Post Conditions </a:t>
            </a:r>
            <a:r>
              <a:rPr lang="en-CA" b="1" dirty="0" smtClean="0"/>
              <a:t>:</a:t>
            </a:r>
            <a:endParaRPr lang="en-US" b="1" dirty="0"/>
          </a:p>
          <a:p>
            <a:pPr lvl="0" fontAlgn="base"/>
            <a:r>
              <a:rPr lang="en-US" dirty="0" smtClean="0"/>
              <a:t>1)The </a:t>
            </a:r>
            <a:r>
              <a:rPr lang="en-US" dirty="0"/>
              <a:t>user is valid to login into the application. </a:t>
            </a:r>
            <a:endParaRPr lang="en-US" dirty="0" smtClean="0"/>
          </a:p>
          <a:p>
            <a:pPr lvl="0" fontAlgn="base"/>
            <a:endParaRPr lang="en-US" dirty="0"/>
          </a:p>
          <a:p>
            <a:pPr lvl="0" fontAlgn="base"/>
            <a:r>
              <a:rPr lang="en-US" dirty="0" smtClean="0"/>
              <a:t>2)The </a:t>
            </a:r>
            <a:r>
              <a:rPr lang="en-US" dirty="0"/>
              <a:t>user can apply any order in the application.  </a:t>
            </a:r>
          </a:p>
          <a:p>
            <a:endParaRPr lang="en-US" dirty="0"/>
          </a:p>
        </p:txBody>
      </p:sp>
    </p:spTree>
    <p:extLst>
      <p:ext uri="{BB962C8B-B14F-4D97-AF65-F5344CB8AC3E}">
        <p14:creationId xmlns:p14="http://schemas.microsoft.com/office/powerpoint/2010/main" val="2458696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animEffect transition="in" filter="barn(inVertical)">
                                      <p:cBhvr>
                                        <p:cTn id="21" dur="500"/>
                                        <p:tgtEl>
                                          <p:spTgt spid="6">
                                            <p:txEl>
                                              <p:pRg st="0" end="0"/>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6">
                                            <p:txEl>
                                              <p:pRg st="1" end="1"/>
                                            </p:txEl>
                                          </p:spTgt>
                                        </p:tgtEl>
                                        <p:attrNameLst>
                                          <p:attrName>style.visibility</p:attrName>
                                        </p:attrNameLst>
                                      </p:cBhvr>
                                      <p:to>
                                        <p:strVal val="visible"/>
                                      </p:to>
                                    </p:set>
                                    <p:animEffect transition="in" filter="barn(inVertical)">
                                      <p:cBhvr>
                                        <p:cTn id="24" dur="500"/>
                                        <p:tgtEl>
                                          <p:spTgt spid="6">
                                            <p:txEl>
                                              <p:pRg st="1" end="1"/>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6">
                                            <p:txEl>
                                              <p:pRg st="3" end="3"/>
                                            </p:txEl>
                                          </p:spTgt>
                                        </p:tgtEl>
                                        <p:attrNameLst>
                                          <p:attrName>style.visibility</p:attrName>
                                        </p:attrNameLst>
                                      </p:cBhvr>
                                      <p:to>
                                        <p:strVal val="visible"/>
                                      </p:to>
                                    </p:set>
                                    <p:animEffect transition="in" filter="barn(inVertical)">
                                      <p:cBhvr>
                                        <p:cTn id="27"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92427" y="487025"/>
            <a:ext cx="11269014" cy="6370975"/>
          </a:xfrm>
          <a:prstGeom prst="rect">
            <a:avLst/>
          </a:prstGeom>
          <a:noFill/>
        </p:spPr>
        <p:txBody>
          <a:bodyPr wrap="square" rtlCol="0">
            <a:spAutoFit/>
          </a:bodyPr>
          <a:lstStyle/>
          <a:p>
            <a:r>
              <a:rPr lang="en-US" sz="2400" b="1" u="sng" dirty="0" smtClean="0">
                <a:solidFill>
                  <a:schemeClr val="accent5"/>
                </a:solidFill>
              </a:rPr>
              <a:t>Flow </a:t>
            </a:r>
            <a:r>
              <a:rPr lang="en-US" sz="2400" b="1" u="sng" dirty="0" err="1" smtClean="0">
                <a:solidFill>
                  <a:schemeClr val="accent5"/>
                </a:solidFill>
              </a:rPr>
              <a:t>oF</a:t>
            </a:r>
            <a:r>
              <a:rPr lang="en-US" sz="2400" b="1" u="sng" dirty="0" smtClean="0">
                <a:solidFill>
                  <a:schemeClr val="accent5"/>
                </a:solidFill>
              </a:rPr>
              <a:t> events and results:</a:t>
            </a:r>
          </a:p>
          <a:p>
            <a:endParaRPr lang="en-US" sz="2400" b="1" u="sng" dirty="0">
              <a:solidFill>
                <a:schemeClr val="accent5"/>
              </a:solidFill>
            </a:endParaRPr>
          </a:p>
          <a:p>
            <a:endParaRPr lang="en-US" sz="2400" b="1" u="sng" dirty="0" smtClean="0">
              <a:solidFill>
                <a:schemeClr val="accent5"/>
              </a:solidFill>
            </a:endParaRPr>
          </a:p>
          <a:p>
            <a:endParaRPr lang="en-US" sz="2400" b="1" u="sng" dirty="0">
              <a:solidFill>
                <a:schemeClr val="accent5"/>
              </a:solidFill>
            </a:endParaRPr>
          </a:p>
          <a:p>
            <a:endParaRPr lang="en-US" sz="2400" b="1" u="sng" dirty="0" smtClean="0">
              <a:solidFill>
                <a:schemeClr val="accent5"/>
              </a:solidFill>
            </a:endParaRPr>
          </a:p>
          <a:p>
            <a:endParaRPr lang="en-US" sz="2400" b="1" u="sng" dirty="0">
              <a:solidFill>
                <a:schemeClr val="accent5"/>
              </a:solidFill>
            </a:endParaRPr>
          </a:p>
          <a:p>
            <a:endParaRPr lang="en-US" sz="2400" b="1" u="sng" dirty="0" smtClean="0">
              <a:solidFill>
                <a:schemeClr val="accent5"/>
              </a:solidFill>
            </a:endParaRPr>
          </a:p>
          <a:p>
            <a:endParaRPr lang="en-US" sz="2400" b="1" u="sng" dirty="0">
              <a:solidFill>
                <a:schemeClr val="accent5"/>
              </a:solidFill>
            </a:endParaRPr>
          </a:p>
          <a:p>
            <a:endParaRPr lang="en-US" sz="2400" b="1" u="sng" dirty="0" smtClean="0">
              <a:solidFill>
                <a:schemeClr val="accent5"/>
              </a:solidFill>
            </a:endParaRPr>
          </a:p>
          <a:p>
            <a:endParaRPr lang="en-US" sz="2400" b="1" u="sng" dirty="0">
              <a:solidFill>
                <a:schemeClr val="accent5"/>
              </a:solidFill>
            </a:endParaRPr>
          </a:p>
          <a:p>
            <a:endParaRPr lang="en-US" sz="2400" b="1" u="sng" dirty="0" smtClean="0">
              <a:solidFill>
                <a:schemeClr val="accent5"/>
              </a:solidFill>
            </a:endParaRPr>
          </a:p>
          <a:p>
            <a:endParaRPr lang="en-US" sz="2400" b="1" u="sng" dirty="0">
              <a:solidFill>
                <a:schemeClr val="accent5"/>
              </a:solidFill>
            </a:endParaRPr>
          </a:p>
          <a:p>
            <a:endParaRPr lang="en-US" sz="2400" b="1" u="sng" dirty="0" smtClean="0">
              <a:solidFill>
                <a:schemeClr val="accent5"/>
              </a:solidFill>
            </a:endParaRPr>
          </a:p>
          <a:p>
            <a:endParaRPr lang="en-US" sz="2400" b="1" u="sng" dirty="0">
              <a:solidFill>
                <a:schemeClr val="accent5"/>
              </a:solidFill>
            </a:endParaRPr>
          </a:p>
          <a:p>
            <a:endParaRPr lang="en-US" sz="2400" b="1" u="sng" dirty="0" smtClean="0">
              <a:solidFill>
                <a:schemeClr val="accent5"/>
              </a:solidFill>
            </a:endParaRPr>
          </a:p>
          <a:p>
            <a:endParaRPr lang="en-US" sz="2400" b="1" u="sng" dirty="0">
              <a:solidFill>
                <a:schemeClr val="accent5"/>
              </a:solidFill>
            </a:endParaRPr>
          </a:p>
          <a:p>
            <a:endParaRPr lang="en-US" sz="2400" b="1" u="sng" dirty="0">
              <a:solidFill>
                <a:schemeClr val="accent5"/>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57474794"/>
              </p:ext>
            </p:extLst>
          </p:nvPr>
        </p:nvGraphicFramePr>
        <p:xfrm>
          <a:off x="502274" y="1144024"/>
          <a:ext cx="6130345" cy="5295414"/>
        </p:xfrm>
        <a:graphic>
          <a:graphicData uri="http://schemas.openxmlformats.org/drawingml/2006/table">
            <a:tbl>
              <a:tblPr firstRow="1" firstCol="1" bandRow="1">
                <a:tableStyleId>{5C22544A-7EE6-4342-B048-85BDC9FD1C3A}</a:tableStyleId>
              </a:tblPr>
              <a:tblGrid>
                <a:gridCol w="450151"/>
                <a:gridCol w="1103462"/>
                <a:gridCol w="1006917"/>
                <a:gridCol w="1080955"/>
                <a:gridCol w="1080361"/>
                <a:gridCol w="612442"/>
                <a:gridCol w="796057"/>
              </a:tblGrid>
              <a:tr h="527760">
                <a:tc>
                  <a:txBody>
                    <a:bodyPr/>
                    <a:lstStyle/>
                    <a:p>
                      <a:pPr marL="0" marR="27940">
                        <a:lnSpc>
                          <a:spcPct val="107000"/>
                        </a:lnSpc>
                        <a:spcBef>
                          <a:spcPts val="0"/>
                        </a:spcBef>
                        <a:spcAft>
                          <a:spcPts val="0"/>
                        </a:spcAft>
                      </a:pPr>
                      <a:r>
                        <a:rPr lang="en-US" sz="900">
                          <a:effectLst/>
                        </a:rPr>
                        <a:t>Step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4770" marR="0">
                        <a:lnSpc>
                          <a:spcPct val="107000"/>
                        </a:lnSpc>
                        <a:spcBef>
                          <a:spcPts val="0"/>
                        </a:spcBef>
                        <a:spcAft>
                          <a:spcPts val="0"/>
                        </a:spcAft>
                      </a:pPr>
                      <a:r>
                        <a:rPr lang="en-US" sz="900">
                          <a:effectLst/>
                        </a:rPr>
                        <a:t>Test Steps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4135" marR="0">
                        <a:lnSpc>
                          <a:spcPct val="107000"/>
                        </a:lnSpc>
                        <a:spcBef>
                          <a:spcPts val="0"/>
                        </a:spcBef>
                        <a:spcAft>
                          <a:spcPts val="0"/>
                        </a:spcAft>
                      </a:pPr>
                      <a:r>
                        <a:rPr lang="en-US" sz="900">
                          <a:effectLst/>
                        </a:rPr>
                        <a:t>Test Data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4770" marR="0">
                        <a:lnSpc>
                          <a:spcPct val="107000"/>
                        </a:lnSpc>
                        <a:spcBef>
                          <a:spcPts val="0"/>
                        </a:spcBef>
                        <a:spcAft>
                          <a:spcPts val="0"/>
                        </a:spcAft>
                      </a:pPr>
                      <a:r>
                        <a:rPr lang="en-US" sz="900">
                          <a:effectLst/>
                        </a:rPr>
                        <a:t>Expected Result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4770" marR="0">
                        <a:lnSpc>
                          <a:spcPct val="107000"/>
                        </a:lnSpc>
                        <a:spcBef>
                          <a:spcPts val="0"/>
                        </a:spcBef>
                        <a:spcAft>
                          <a:spcPts val="0"/>
                        </a:spcAft>
                      </a:pPr>
                      <a:r>
                        <a:rPr lang="en-US" sz="900">
                          <a:effectLst/>
                        </a:rPr>
                        <a:t>Actual Result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4770" marR="0">
                        <a:lnSpc>
                          <a:spcPct val="107000"/>
                        </a:lnSpc>
                        <a:spcBef>
                          <a:spcPts val="0"/>
                        </a:spcBef>
                        <a:spcAft>
                          <a:spcPts val="0"/>
                        </a:spcAft>
                      </a:pPr>
                      <a:r>
                        <a:rPr lang="en-US" sz="900">
                          <a:effectLst/>
                        </a:rPr>
                        <a:t>Status </a:t>
                      </a:r>
                      <a:endParaRPr lang="en-US" sz="800">
                        <a:effectLst/>
                      </a:endParaRPr>
                    </a:p>
                    <a:p>
                      <a:pPr marL="64770" marR="0">
                        <a:lnSpc>
                          <a:spcPct val="107000"/>
                        </a:lnSpc>
                        <a:spcBef>
                          <a:spcPts val="0"/>
                        </a:spcBef>
                        <a:spcAft>
                          <a:spcPts val="0"/>
                        </a:spcAft>
                      </a:pPr>
                      <a:r>
                        <a:rPr lang="en-US" sz="900">
                          <a:effectLst/>
                        </a:rPr>
                        <a:t>(Pass/</a:t>
                      </a:r>
                      <a:endParaRPr lang="en-US" sz="800">
                        <a:effectLst/>
                      </a:endParaRPr>
                    </a:p>
                    <a:p>
                      <a:pPr marL="0" marR="114935" algn="ctr">
                        <a:lnSpc>
                          <a:spcPct val="107000"/>
                        </a:lnSpc>
                        <a:spcBef>
                          <a:spcPts val="0"/>
                        </a:spcBef>
                        <a:spcAft>
                          <a:spcPts val="0"/>
                        </a:spcAft>
                      </a:pPr>
                      <a:r>
                        <a:rPr lang="en-US" sz="900">
                          <a:effectLst/>
                        </a:rPr>
                        <a:t>Fail)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4770" marR="0">
                        <a:lnSpc>
                          <a:spcPct val="107000"/>
                        </a:lnSpc>
                        <a:spcBef>
                          <a:spcPts val="0"/>
                        </a:spcBef>
                        <a:spcAft>
                          <a:spcPts val="0"/>
                        </a:spcAft>
                      </a:pPr>
                      <a:r>
                        <a:rPr lang="en-US" sz="900">
                          <a:effectLst/>
                        </a:rPr>
                        <a:t>Notes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r>
              <a:tr h="1220777">
                <a:tc>
                  <a:txBody>
                    <a:bodyPr/>
                    <a:lstStyle/>
                    <a:p>
                      <a:pPr marL="0" marR="40640" algn="ctr">
                        <a:lnSpc>
                          <a:spcPct val="107000"/>
                        </a:lnSpc>
                        <a:spcBef>
                          <a:spcPts val="0"/>
                        </a:spcBef>
                        <a:spcAft>
                          <a:spcPts val="0"/>
                        </a:spcAft>
                      </a:pPr>
                      <a:r>
                        <a:rPr lang="en-US" sz="900">
                          <a:effectLst/>
                        </a:rPr>
                        <a:t>1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Navigate to login page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0" marR="0">
                        <a:lnSpc>
                          <a:spcPct val="107000"/>
                        </a:lnSpc>
                        <a:spcBef>
                          <a:spcPts val="0"/>
                        </a:spcBef>
                        <a:spcAft>
                          <a:spcPts val="0"/>
                        </a:spcAft>
                      </a:pPr>
                      <a:r>
                        <a:rPr lang="en-US" sz="900">
                          <a:effectLst/>
                        </a:rPr>
                        <a:t>Using mobile phone or desktop to login into the application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User should be able to see the home page of the application or system which displays the login page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8890">
                        <a:lnSpc>
                          <a:spcPct val="107000"/>
                        </a:lnSpc>
                        <a:spcBef>
                          <a:spcPts val="0"/>
                        </a:spcBef>
                        <a:spcAft>
                          <a:spcPts val="0"/>
                        </a:spcAft>
                      </a:pPr>
                      <a:r>
                        <a:rPr lang="en-US" sz="900">
                          <a:effectLst/>
                        </a:rPr>
                        <a:t>User is able to see the home page of the application which displays the login page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0" marR="36830" algn="ctr">
                        <a:lnSpc>
                          <a:spcPct val="107000"/>
                        </a:lnSpc>
                        <a:spcBef>
                          <a:spcPts val="0"/>
                        </a:spcBef>
                        <a:spcAft>
                          <a:spcPts val="0"/>
                        </a:spcAft>
                      </a:pPr>
                      <a:r>
                        <a:rPr lang="en-US" sz="900">
                          <a:effectLst/>
                        </a:rPr>
                        <a:t>Pass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User must have connection to the internet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r>
              <a:tr h="1494565">
                <a:tc>
                  <a:txBody>
                    <a:bodyPr/>
                    <a:lstStyle/>
                    <a:p>
                      <a:pPr marL="0" marR="40640" algn="ctr">
                        <a:lnSpc>
                          <a:spcPct val="107000"/>
                        </a:lnSpc>
                        <a:spcBef>
                          <a:spcPts val="0"/>
                        </a:spcBef>
                        <a:spcAft>
                          <a:spcPts val="0"/>
                        </a:spcAft>
                      </a:pPr>
                      <a:r>
                        <a:rPr lang="en-US" sz="900">
                          <a:effectLst/>
                        </a:rPr>
                        <a:t>2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Provide valid username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0" marR="0">
                        <a:lnSpc>
                          <a:spcPct val="107000"/>
                        </a:lnSpc>
                        <a:spcBef>
                          <a:spcPts val="0"/>
                        </a:spcBef>
                        <a:spcAft>
                          <a:spcPts val="0"/>
                        </a:spcAft>
                      </a:pPr>
                      <a:r>
                        <a:rPr lang="en-US" sz="900">
                          <a:effectLst/>
                        </a:rPr>
                        <a:t>User = waelqadah</a:t>
                      </a:r>
                      <a:endParaRPr lang="en-US" sz="800">
                        <a:effectLst/>
                      </a:endParaRPr>
                    </a:p>
                    <a:p>
                      <a:pPr marL="0" marR="0">
                        <a:lnSpc>
                          <a:spcPct val="107000"/>
                        </a:lnSpc>
                        <a:spcBef>
                          <a:spcPts val="0"/>
                        </a:spcBef>
                        <a:spcAft>
                          <a:spcPts val="0"/>
                        </a:spcAft>
                      </a:pPr>
                      <a:r>
                        <a:rPr lang="en-US" sz="900">
                          <a:effectLst/>
                        </a:rPr>
                        <a:t>@gmail.com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User should be able to proceed to login into the application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User should be able to proceed to login into the application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0" marR="36830" algn="ctr">
                        <a:lnSpc>
                          <a:spcPct val="107000"/>
                        </a:lnSpc>
                        <a:spcBef>
                          <a:spcPts val="0"/>
                        </a:spcBef>
                        <a:spcAft>
                          <a:spcPts val="0"/>
                        </a:spcAft>
                      </a:pPr>
                      <a:r>
                        <a:rPr lang="en-US" sz="900">
                          <a:effectLst/>
                        </a:rPr>
                        <a:t>Pass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98000"/>
                        </a:lnSpc>
                        <a:spcBef>
                          <a:spcPts val="0"/>
                        </a:spcBef>
                        <a:spcAft>
                          <a:spcPts val="0"/>
                        </a:spcAft>
                      </a:pPr>
                      <a:r>
                        <a:rPr lang="en-US" sz="900">
                          <a:effectLst/>
                        </a:rPr>
                        <a:t>User must use a valid username which has been </a:t>
                      </a:r>
                      <a:endParaRPr lang="en-US" sz="800">
                        <a:effectLst/>
                      </a:endParaRPr>
                    </a:p>
                    <a:p>
                      <a:pPr marL="635" marR="0">
                        <a:lnSpc>
                          <a:spcPct val="107000"/>
                        </a:lnSpc>
                        <a:spcBef>
                          <a:spcPts val="0"/>
                        </a:spcBef>
                        <a:spcAft>
                          <a:spcPts val="0"/>
                        </a:spcAft>
                      </a:pPr>
                      <a:r>
                        <a:rPr lang="en-US" sz="900">
                          <a:effectLst/>
                        </a:rPr>
                        <a:t>register with valid email address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r>
              <a:tr h="874268">
                <a:tc>
                  <a:txBody>
                    <a:bodyPr/>
                    <a:lstStyle/>
                    <a:p>
                      <a:pPr marL="0" marR="38735" algn="ctr">
                        <a:lnSpc>
                          <a:spcPct val="107000"/>
                        </a:lnSpc>
                        <a:spcBef>
                          <a:spcPts val="0"/>
                        </a:spcBef>
                        <a:spcAft>
                          <a:spcPts val="0"/>
                        </a:spcAft>
                      </a:pPr>
                      <a:r>
                        <a:rPr lang="en-US" sz="900">
                          <a:effectLst/>
                        </a:rPr>
                        <a:t>3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Provide valid password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0" marR="0">
                        <a:lnSpc>
                          <a:spcPct val="107000"/>
                        </a:lnSpc>
                        <a:spcBef>
                          <a:spcPts val="0"/>
                        </a:spcBef>
                        <a:spcAft>
                          <a:spcPts val="0"/>
                        </a:spcAft>
                      </a:pPr>
                      <a:r>
                        <a:rPr lang="en-US" sz="900">
                          <a:effectLst/>
                        </a:rPr>
                        <a:t>Password: </a:t>
                      </a:r>
                      <a:endParaRPr lang="en-US" sz="800">
                        <a:effectLst/>
                      </a:endParaRPr>
                    </a:p>
                    <a:p>
                      <a:pPr marL="0" marR="0">
                        <a:lnSpc>
                          <a:spcPct val="107000"/>
                        </a:lnSpc>
                        <a:spcBef>
                          <a:spcPts val="0"/>
                        </a:spcBef>
                        <a:spcAft>
                          <a:spcPts val="0"/>
                        </a:spcAft>
                      </a:pPr>
                      <a:r>
                        <a:rPr lang="en-US" sz="900">
                          <a:effectLst/>
                        </a:rPr>
                        <a:t>Wael54215421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User should be able to proceed to login into the application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User should be able to proceed to login into the application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0" marR="36830" algn="ctr">
                        <a:lnSpc>
                          <a:spcPct val="107000"/>
                        </a:lnSpc>
                        <a:spcBef>
                          <a:spcPts val="0"/>
                        </a:spcBef>
                        <a:spcAft>
                          <a:spcPts val="0"/>
                        </a:spcAft>
                      </a:pPr>
                      <a:r>
                        <a:rPr lang="en-US" sz="900">
                          <a:effectLst/>
                        </a:rPr>
                        <a:t>Pass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User must use valid password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r>
              <a:tr h="1178044">
                <a:tc>
                  <a:txBody>
                    <a:bodyPr/>
                    <a:lstStyle/>
                    <a:p>
                      <a:pPr marL="0" marR="38735" algn="ctr">
                        <a:lnSpc>
                          <a:spcPct val="107000"/>
                        </a:lnSpc>
                        <a:spcBef>
                          <a:spcPts val="0"/>
                        </a:spcBef>
                        <a:spcAft>
                          <a:spcPts val="0"/>
                        </a:spcAft>
                      </a:pPr>
                      <a:r>
                        <a:rPr lang="en-US" sz="900">
                          <a:effectLst/>
                        </a:rPr>
                        <a:t>4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Click on Login </a:t>
                      </a:r>
                      <a:endParaRPr lang="en-US" sz="800">
                        <a:effectLst/>
                      </a:endParaRPr>
                    </a:p>
                    <a:p>
                      <a:pPr marL="635" marR="0">
                        <a:lnSpc>
                          <a:spcPct val="107000"/>
                        </a:lnSpc>
                        <a:spcBef>
                          <a:spcPts val="0"/>
                        </a:spcBef>
                        <a:spcAft>
                          <a:spcPts val="0"/>
                        </a:spcAft>
                      </a:pPr>
                      <a:r>
                        <a:rPr lang="en-US" sz="900">
                          <a:effectLst/>
                        </a:rPr>
                        <a:t>button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0" marR="0">
                        <a:lnSpc>
                          <a:spcPct val="107000"/>
                        </a:lnSpc>
                        <a:spcBef>
                          <a:spcPts val="0"/>
                        </a:spcBef>
                        <a:spcAft>
                          <a:spcPts val="0"/>
                        </a:spcAft>
                      </a:pPr>
                      <a:r>
                        <a:rPr lang="en-US" sz="900">
                          <a:effectLst/>
                        </a:rPr>
                        <a:t>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User should be able to login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107000"/>
                        </a:lnSpc>
                        <a:spcBef>
                          <a:spcPts val="0"/>
                        </a:spcBef>
                        <a:spcAft>
                          <a:spcPts val="0"/>
                        </a:spcAft>
                      </a:pPr>
                      <a:r>
                        <a:rPr lang="en-US" sz="900">
                          <a:effectLst/>
                        </a:rPr>
                        <a:t>User is navigated to dashboard with successful login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1905" marR="0" algn="ctr">
                        <a:lnSpc>
                          <a:spcPct val="107000"/>
                        </a:lnSpc>
                        <a:spcBef>
                          <a:spcPts val="0"/>
                        </a:spcBef>
                        <a:spcAft>
                          <a:spcPts val="0"/>
                        </a:spcAft>
                      </a:pPr>
                      <a:r>
                        <a:rPr lang="en-US" sz="900">
                          <a:effectLst/>
                        </a:rPr>
                        <a:t> </a:t>
                      </a:r>
                      <a:endParaRPr lang="en-US" sz="800">
                        <a:effectLst/>
                      </a:endParaRPr>
                    </a:p>
                    <a:p>
                      <a:pPr marL="0" marR="36830" algn="ctr">
                        <a:lnSpc>
                          <a:spcPct val="107000"/>
                        </a:lnSpc>
                        <a:spcBef>
                          <a:spcPts val="0"/>
                        </a:spcBef>
                        <a:spcAft>
                          <a:spcPts val="0"/>
                        </a:spcAft>
                      </a:pPr>
                      <a:r>
                        <a:rPr lang="en-US" sz="900">
                          <a:effectLst/>
                        </a:rPr>
                        <a:t>Pass </a:t>
                      </a:r>
                      <a:endParaRPr lang="en-US" sz="800">
                        <a:effectLst/>
                        <a:latin typeface="Calibri" panose="020F0502020204030204" pitchFamily="34" charset="0"/>
                        <a:ea typeface="Calibri" panose="020F0502020204030204" pitchFamily="34" charset="0"/>
                        <a:cs typeface="Vrinda"/>
                      </a:endParaRPr>
                    </a:p>
                  </a:txBody>
                  <a:tcPr marL="48314" marR="21222" marT="4064" marB="2709"/>
                </a:tc>
                <a:tc>
                  <a:txBody>
                    <a:bodyPr/>
                    <a:lstStyle/>
                    <a:p>
                      <a:pPr marL="635" marR="0">
                        <a:lnSpc>
                          <a:spcPct val="98000"/>
                        </a:lnSpc>
                        <a:spcBef>
                          <a:spcPts val="0"/>
                        </a:spcBef>
                        <a:spcAft>
                          <a:spcPts val="0"/>
                        </a:spcAft>
                      </a:pPr>
                      <a:r>
                        <a:rPr lang="en-US" sz="900" dirty="0">
                          <a:effectLst/>
                        </a:rPr>
                        <a:t>The user can apply any job in the application</a:t>
                      </a:r>
                      <a:endParaRPr lang="en-US" sz="800" dirty="0">
                        <a:effectLst/>
                      </a:endParaRPr>
                    </a:p>
                    <a:p>
                      <a:pPr marL="635" marR="0">
                        <a:lnSpc>
                          <a:spcPct val="107000"/>
                        </a:lnSpc>
                        <a:spcBef>
                          <a:spcPts val="0"/>
                        </a:spcBef>
                        <a:spcAft>
                          <a:spcPts val="190"/>
                        </a:spcAft>
                      </a:pPr>
                      <a:r>
                        <a:rPr lang="en-US" sz="900" dirty="0">
                          <a:effectLst/>
                        </a:rPr>
                        <a:t>. </a:t>
                      </a:r>
                      <a:endParaRPr lang="en-US" sz="800" dirty="0">
                        <a:effectLst/>
                      </a:endParaRPr>
                    </a:p>
                    <a:p>
                      <a:pPr marL="635" marR="0">
                        <a:lnSpc>
                          <a:spcPct val="107000"/>
                        </a:lnSpc>
                        <a:spcBef>
                          <a:spcPts val="0"/>
                        </a:spcBef>
                        <a:spcAft>
                          <a:spcPts val="0"/>
                        </a:spcAft>
                      </a:pPr>
                      <a:r>
                        <a:rPr lang="en-US" sz="900" dirty="0">
                          <a:effectLst/>
                        </a:rPr>
                        <a:t> </a:t>
                      </a:r>
                      <a:endParaRPr lang="en-US" sz="800" dirty="0">
                        <a:effectLst/>
                        <a:latin typeface="Calibri" panose="020F0502020204030204" pitchFamily="34" charset="0"/>
                        <a:ea typeface="Calibri" panose="020F0502020204030204" pitchFamily="34" charset="0"/>
                        <a:cs typeface="Vrinda"/>
                      </a:endParaRPr>
                    </a:p>
                  </a:txBody>
                  <a:tcPr marL="48314" marR="21222" marT="4064" marB="2709" anchor="b"/>
                </a:tc>
              </a:tr>
            </a:tbl>
          </a:graphicData>
        </a:graphic>
      </p:graphicFrame>
      <p:sp>
        <p:nvSpPr>
          <p:cNvPr id="6" name="TextBox 5"/>
          <p:cNvSpPr txBox="1"/>
          <p:nvPr/>
        </p:nvSpPr>
        <p:spPr>
          <a:xfrm>
            <a:off x="7495504" y="1326524"/>
            <a:ext cx="4456090" cy="4247317"/>
          </a:xfrm>
          <a:prstGeom prst="rect">
            <a:avLst/>
          </a:prstGeom>
          <a:noFill/>
        </p:spPr>
        <p:txBody>
          <a:bodyPr wrap="square" rtlCol="0">
            <a:spAutoFit/>
          </a:bodyPr>
          <a:lstStyle/>
          <a:p>
            <a:r>
              <a:rPr lang="en-CA" sz="2000" b="1" u="sng" dirty="0">
                <a:solidFill>
                  <a:schemeClr val="accent5"/>
                </a:solidFill>
              </a:rPr>
              <a:t>Special </a:t>
            </a:r>
            <a:r>
              <a:rPr lang="en-CA" sz="2000" b="1" u="sng" dirty="0" smtClean="0">
                <a:solidFill>
                  <a:schemeClr val="accent5"/>
                </a:solidFill>
              </a:rPr>
              <a:t>Requirements</a:t>
            </a:r>
            <a:r>
              <a:rPr lang="en-CA" sz="2000" b="1" dirty="0" smtClean="0">
                <a:solidFill>
                  <a:schemeClr val="accent5"/>
                </a:solidFill>
              </a:rPr>
              <a:t>: </a:t>
            </a:r>
          </a:p>
          <a:p>
            <a:endParaRPr lang="en-US" b="1" dirty="0"/>
          </a:p>
          <a:p>
            <a:pPr lvl="0" fontAlgn="base"/>
            <a:r>
              <a:rPr lang="en-US" dirty="0" smtClean="0"/>
              <a:t>1)Should </a:t>
            </a:r>
            <a:r>
              <a:rPr lang="en-US" dirty="0"/>
              <a:t>login first before using the system</a:t>
            </a:r>
            <a:r>
              <a:rPr lang="en-US" dirty="0" smtClean="0"/>
              <a:t>.</a:t>
            </a:r>
          </a:p>
          <a:p>
            <a:pPr lvl="0" fontAlgn="base"/>
            <a:r>
              <a:rPr lang="en-US" dirty="0" smtClean="0"/>
              <a:t> </a:t>
            </a:r>
            <a:endParaRPr lang="en-US" dirty="0"/>
          </a:p>
          <a:p>
            <a:pPr lvl="0" fontAlgn="base"/>
            <a:r>
              <a:rPr lang="en-US" dirty="0" smtClean="0"/>
              <a:t>2)Each </a:t>
            </a:r>
            <a:r>
              <a:rPr lang="en-US" dirty="0"/>
              <a:t>user should only have one account only</a:t>
            </a:r>
            <a:r>
              <a:rPr lang="en-US" dirty="0" smtClean="0"/>
              <a:t>.</a:t>
            </a:r>
          </a:p>
          <a:p>
            <a:pPr lvl="0" fontAlgn="base"/>
            <a:r>
              <a:rPr lang="en-US" dirty="0" smtClean="0"/>
              <a:t> </a:t>
            </a:r>
            <a:endParaRPr lang="en-US" dirty="0"/>
          </a:p>
          <a:p>
            <a:pPr lvl="0" fontAlgn="base"/>
            <a:r>
              <a:rPr lang="en-US" dirty="0" smtClean="0"/>
              <a:t>3)Each </a:t>
            </a:r>
            <a:r>
              <a:rPr lang="en-US" dirty="0"/>
              <a:t>user has to sign up if they don’t have any account and they should log in using their unique ID and password</a:t>
            </a:r>
            <a:r>
              <a:rPr lang="en-US" dirty="0" smtClean="0"/>
              <a:t>.</a:t>
            </a:r>
          </a:p>
          <a:p>
            <a:pPr lvl="0" fontAlgn="base"/>
            <a:r>
              <a:rPr lang="en-US" dirty="0" smtClean="0"/>
              <a:t> </a:t>
            </a:r>
            <a:endParaRPr lang="en-US" dirty="0"/>
          </a:p>
          <a:p>
            <a:pPr lvl="0" fontAlgn="base"/>
            <a:r>
              <a:rPr lang="en-US" dirty="0" smtClean="0"/>
              <a:t>4)User </a:t>
            </a:r>
            <a:r>
              <a:rPr lang="en-US" dirty="0"/>
              <a:t>cannot have multiple accounts. </a:t>
            </a:r>
          </a:p>
        </p:txBody>
      </p:sp>
    </p:spTree>
    <p:extLst>
      <p:ext uri="{BB962C8B-B14F-4D97-AF65-F5344CB8AC3E}">
        <p14:creationId xmlns:p14="http://schemas.microsoft.com/office/powerpoint/2010/main" val="11501291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11887199" cy="6375042"/>
          </a:xfrm>
        </p:spPr>
        <p:txBody>
          <a:bodyPr>
            <a:normAutofit/>
          </a:bodyPr>
          <a:lstStyle/>
          <a:p>
            <a:r>
              <a:rPr lang="en-US" sz="2400" b="1" u="sng" dirty="0" smtClean="0">
                <a:solidFill>
                  <a:srgbClr val="FFFF00"/>
                </a:solidFill>
              </a:rPr>
              <a:t>Implementation Phase and prototype:</a:t>
            </a:r>
          </a:p>
          <a:p>
            <a:endParaRPr lang="en-US" sz="2400" dirty="0">
              <a:solidFill>
                <a:srgbClr val="FFFF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911" y="644968"/>
            <a:ext cx="4567707" cy="2044617"/>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3374" y="644967"/>
            <a:ext cx="4906851" cy="204461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3337" y="3607172"/>
            <a:ext cx="4400282" cy="2044617"/>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32112" y="3607172"/>
            <a:ext cx="4709374" cy="2044617"/>
          </a:xfrm>
          <a:prstGeom prst="rect">
            <a:avLst/>
          </a:prstGeom>
        </p:spPr>
      </p:pic>
      <p:sp>
        <p:nvSpPr>
          <p:cNvPr id="8" name="TextBox 7"/>
          <p:cNvSpPr txBox="1"/>
          <p:nvPr/>
        </p:nvSpPr>
        <p:spPr>
          <a:xfrm>
            <a:off x="1657081" y="2881639"/>
            <a:ext cx="4043966" cy="369332"/>
          </a:xfrm>
          <a:prstGeom prst="rect">
            <a:avLst/>
          </a:prstGeom>
          <a:noFill/>
        </p:spPr>
        <p:txBody>
          <a:bodyPr wrap="square" rtlCol="0">
            <a:spAutoFit/>
          </a:bodyPr>
          <a:lstStyle/>
          <a:p>
            <a:r>
              <a:rPr lang="en-US" dirty="0" smtClean="0"/>
              <a:t>Figure 1</a:t>
            </a:r>
            <a:endParaRPr lang="en-US" dirty="0"/>
          </a:p>
        </p:txBody>
      </p:sp>
      <p:sp>
        <p:nvSpPr>
          <p:cNvPr id="9" name="TextBox 8"/>
          <p:cNvSpPr txBox="1"/>
          <p:nvPr/>
        </p:nvSpPr>
        <p:spPr>
          <a:xfrm>
            <a:off x="7843233" y="2881639"/>
            <a:ext cx="4043966" cy="369332"/>
          </a:xfrm>
          <a:prstGeom prst="rect">
            <a:avLst/>
          </a:prstGeom>
          <a:noFill/>
        </p:spPr>
        <p:txBody>
          <a:bodyPr wrap="square" rtlCol="0">
            <a:spAutoFit/>
          </a:bodyPr>
          <a:lstStyle/>
          <a:p>
            <a:r>
              <a:rPr lang="en-US" dirty="0" smtClean="0"/>
              <a:t>Figure 2</a:t>
            </a:r>
            <a:endParaRPr lang="en-US" dirty="0"/>
          </a:p>
        </p:txBody>
      </p:sp>
      <p:sp>
        <p:nvSpPr>
          <p:cNvPr id="10" name="TextBox 9"/>
          <p:cNvSpPr txBox="1"/>
          <p:nvPr/>
        </p:nvSpPr>
        <p:spPr>
          <a:xfrm>
            <a:off x="1657081" y="5843843"/>
            <a:ext cx="4043966" cy="369332"/>
          </a:xfrm>
          <a:prstGeom prst="rect">
            <a:avLst/>
          </a:prstGeom>
          <a:noFill/>
        </p:spPr>
        <p:txBody>
          <a:bodyPr wrap="square" rtlCol="0">
            <a:spAutoFit/>
          </a:bodyPr>
          <a:lstStyle/>
          <a:p>
            <a:r>
              <a:rPr lang="en-US" dirty="0" smtClean="0"/>
              <a:t>Figure 3</a:t>
            </a:r>
            <a:endParaRPr lang="en-US" dirty="0"/>
          </a:p>
        </p:txBody>
      </p:sp>
      <p:sp>
        <p:nvSpPr>
          <p:cNvPr id="11" name="TextBox 10"/>
          <p:cNvSpPr txBox="1"/>
          <p:nvPr/>
        </p:nvSpPr>
        <p:spPr>
          <a:xfrm>
            <a:off x="8148034" y="5828749"/>
            <a:ext cx="4043966" cy="369332"/>
          </a:xfrm>
          <a:prstGeom prst="rect">
            <a:avLst/>
          </a:prstGeom>
          <a:noFill/>
        </p:spPr>
        <p:txBody>
          <a:bodyPr wrap="square" rtlCol="0">
            <a:spAutoFit/>
          </a:bodyPr>
          <a:lstStyle/>
          <a:p>
            <a:r>
              <a:rPr lang="en-US" dirty="0" smtClean="0"/>
              <a:t>Figure 4</a:t>
            </a:r>
            <a:endParaRPr lang="en-US" dirty="0"/>
          </a:p>
        </p:txBody>
      </p:sp>
    </p:spTree>
    <p:extLst>
      <p:ext uri="{BB962C8B-B14F-4D97-AF65-F5344CB8AC3E}">
        <p14:creationId xmlns:p14="http://schemas.microsoft.com/office/powerpoint/2010/main" val="355885306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336" y="373487"/>
            <a:ext cx="4353058" cy="235818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5347" y="358300"/>
            <a:ext cx="4580586" cy="238855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3336" y="3749198"/>
            <a:ext cx="4580586" cy="2403765"/>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30416" y="3749198"/>
            <a:ext cx="4737844" cy="2240924"/>
          </a:xfrm>
          <a:prstGeom prst="rect">
            <a:avLst/>
          </a:prstGeom>
        </p:spPr>
      </p:pic>
      <p:sp>
        <p:nvSpPr>
          <p:cNvPr id="9" name="TextBox 8"/>
          <p:cNvSpPr txBox="1"/>
          <p:nvPr/>
        </p:nvSpPr>
        <p:spPr>
          <a:xfrm>
            <a:off x="1657081" y="2881639"/>
            <a:ext cx="4043966" cy="369332"/>
          </a:xfrm>
          <a:prstGeom prst="rect">
            <a:avLst/>
          </a:prstGeom>
          <a:noFill/>
        </p:spPr>
        <p:txBody>
          <a:bodyPr wrap="square" rtlCol="0">
            <a:spAutoFit/>
          </a:bodyPr>
          <a:lstStyle/>
          <a:p>
            <a:r>
              <a:rPr lang="en-US" dirty="0" smtClean="0"/>
              <a:t>Figure 5</a:t>
            </a:r>
            <a:endParaRPr lang="en-US" dirty="0"/>
          </a:p>
        </p:txBody>
      </p:sp>
      <p:sp>
        <p:nvSpPr>
          <p:cNvPr id="10" name="TextBox 9"/>
          <p:cNvSpPr txBox="1"/>
          <p:nvPr/>
        </p:nvSpPr>
        <p:spPr>
          <a:xfrm>
            <a:off x="8489323" y="2929487"/>
            <a:ext cx="4043966" cy="369332"/>
          </a:xfrm>
          <a:prstGeom prst="rect">
            <a:avLst/>
          </a:prstGeom>
          <a:noFill/>
        </p:spPr>
        <p:txBody>
          <a:bodyPr wrap="square" rtlCol="0">
            <a:spAutoFit/>
          </a:bodyPr>
          <a:lstStyle/>
          <a:p>
            <a:r>
              <a:rPr lang="en-US" dirty="0" smtClean="0"/>
              <a:t>Figure 6</a:t>
            </a:r>
            <a:endParaRPr lang="en-US" dirty="0"/>
          </a:p>
        </p:txBody>
      </p:sp>
      <p:sp>
        <p:nvSpPr>
          <p:cNvPr id="11" name="TextBox 10"/>
          <p:cNvSpPr txBox="1"/>
          <p:nvPr/>
        </p:nvSpPr>
        <p:spPr>
          <a:xfrm>
            <a:off x="1536878" y="6281858"/>
            <a:ext cx="4043966" cy="369332"/>
          </a:xfrm>
          <a:prstGeom prst="rect">
            <a:avLst/>
          </a:prstGeom>
          <a:noFill/>
        </p:spPr>
        <p:txBody>
          <a:bodyPr wrap="square" rtlCol="0">
            <a:spAutoFit/>
          </a:bodyPr>
          <a:lstStyle/>
          <a:p>
            <a:r>
              <a:rPr lang="en-US" dirty="0" smtClean="0"/>
              <a:t>Figure 7</a:t>
            </a:r>
            <a:endParaRPr lang="en-US" dirty="0"/>
          </a:p>
        </p:txBody>
      </p:sp>
      <p:sp>
        <p:nvSpPr>
          <p:cNvPr id="12" name="TextBox 11"/>
          <p:cNvSpPr txBox="1"/>
          <p:nvPr/>
        </p:nvSpPr>
        <p:spPr>
          <a:xfrm>
            <a:off x="8489323" y="6152963"/>
            <a:ext cx="4043966" cy="369332"/>
          </a:xfrm>
          <a:prstGeom prst="rect">
            <a:avLst/>
          </a:prstGeom>
          <a:noFill/>
        </p:spPr>
        <p:txBody>
          <a:bodyPr wrap="square" rtlCol="0">
            <a:spAutoFit/>
          </a:bodyPr>
          <a:lstStyle/>
          <a:p>
            <a:r>
              <a:rPr lang="en-US" dirty="0" smtClean="0"/>
              <a:t>Figure 8</a:t>
            </a:r>
            <a:endParaRPr lang="en-US" dirty="0"/>
          </a:p>
        </p:txBody>
      </p:sp>
    </p:spTree>
    <p:extLst>
      <p:ext uri="{BB962C8B-B14F-4D97-AF65-F5344CB8AC3E}">
        <p14:creationId xmlns:p14="http://schemas.microsoft.com/office/powerpoint/2010/main" val="335285670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697" y="407495"/>
            <a:ext cx="4623515" cy="221335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9437" y="407495"/>
            <a:ext cx="4984123" cy="232926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4697" y="3866427"/>
            <a:ext cx="4713669" cy="245189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42467" y="3866427"/>
            <a:ext cx="4778062" cy="2444221"/>
          </a:xfrm>
          <a:prstGeom prst="rect">
            <a:avLst/>
          </a:prstGeom>
        </p:spPr>
      </p:pic>
      <p:sp>
        <p:nvSpPr>
          <p:cNvPr id="10" name="TextBox 9"/>
          <p:cNvSpPr txBox="1"/>
          <p:nvPr/>
        </p:nvSpPr>
        <p:spPr>
          <a:xfrm>
            <a:off x="1605566" y="2768014"/>
            <a:ext cx="4043966" cy="369332"/>
          </a:xfrm>
          <a:prstGeom prst="rect">
            <a:avLst/>
          </a:prstGeom>
          <a:noFill/>
        </p:spPr>
        <p:txBody>
          <a:bodyPr wrap="square" rtlCol="0">
            <a:spAutoFit/>
          </a:bodyPr>
          <a:lstStyle/>
          <a:p>
            <a:r>
              <a:rPr lang="en-US" dirty="0" smtClean="0"/>
              <a:t>Figure 9</a:t>
            </a:r>
            <a:endParaRPr lang="en-US" dirty="0"/>
          </a:p>
        </p:txBody>
      </p:sp>
      <p:sp>
        <p:nvSpPr>
          <p:cNvPr id="11" name="TextBox 10"/>
          <p:cNvSpPr txBox="1"/>
          <p:nvPr/>
        </p:nvSpPr>
        <p:spPr>
          <a:xfrm>
            <a:off x="8300433" y="3066305"/>
            <a:ext cx="4043966" cy="369332"/>
          </a:xfrm>
          <a:prstGeom prst="rect">
            <a:avLst/>
          </a:prstGeom>
          <a:noFill/>
        </p:spPr>
        <p:txBody>
          <a:bodyPr wrap="square" rtlCol="0">
            <a:spAutoFit/>
          </a:bodyPr>
          <a:lstStyle/>
          <a:p>
            <a:r>
              <a:rPr lang="en-US" dirty="0" smtClean="0"/>
              <a:t>Figure 10</a:t>
            </a:r>
            <a:endParaRPr lang="en-US" dirty="0"/>
          </a:p>
        </p:txBody>
      </p:sp>
      <p:sp>
        <p:nvSpPr>
          <p:cNvPr id="12" name="TextBox 11"/>
          <p:cNvSpPr txBox="1"/>
          <p:nvPr/>
        </p:nvSpPr>
        <p:spPr>
          <a:xfrm>
            <a:off x="1809481" y="6404659"/>
            <a:ext cx="4043966" cy="369332"/>
          </a:xfrm>
          <a:prstGeom prst="rect">
            <a:avLst/>
          </a:prstGeom>
          <a:noFill/>
        </p:spPr>
        <p:txBody>
          <a:bodyPr wrap="square" rtlCol="0">
            <a:spAutoFit/>
          </a:bodyPr>
          <a:lstStyle/>
          <a:p>
            <a:r>
              <a:rPr lang="en-US" dirty="0" smtClean="0"/>
              <a:t>Figure11</a:t>
            </a:r>
            <a:endParaRPr lang="en-US" dirty="0"/>
          </a:p>
        </p:txBody>
      </p:sp>
      <p:sp>
        <p:nvSpPr>
          <p:cNvPr id="13" name="TextBox 12"/>
          <p:cNvSpPr txBox="1"/>
          <p:nvPr/>
        </p:nvSpPr>
        <p:spPr>
          <a:xfrm>
            <a:off x="8515081" y="6321667"/>
            <a:ext cx="4043966" cy="369332"/>
          </a:xfrm>
          <a:prstGeom prst="rect">
            <a:avLst/>
          </a:prstGeom>
          <a:noFill/>
        </p:spPr>
        <p:txBody>
          <a:bodyPr wrap="square" rtlCol="0">
            <a:spAutoFit/>
          </a:bodyPr>
          <a:lstStyle/>
          <a:p>
            <a:r>
              <a:rPr lang="en-US" dirty="0" smtClean="0"/>
              <a:t>Figure 12</a:t>
            </a:r>
            <a:endParaRPr lang="en-US" dirty="0"/>
          </a:p>
        </p:txBody>
      </p:sp>
    </p:spTree>
    <p:extLst>
      <p:ext uri="{BB962C8B-B14F-4D97-AF65-F5344CB8AC3E}">
        <p14:creationId xmlns:p14="http://schemas.microsoft.com/office/powerpoint/2010/main" val="288178795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2096" y="224118"/>
            <a:ext cx="8946541" cy="4195481"/>
          </a:xfrm>
        </p:spPr>
        <p:txBody>
          <a:bodyPr>
            <a:normAutofit/>
          </a:bodyPr>
          <a:lstStyle/>
          <a:p>
            <a:r>
              <a:rPr lang="en-US" sz="2400" b="1" u="sng" dirty="0" smtClean="0">
                <a:solidFill>
                  <a:schemeClr val="accent2"/>
                </a:solidFill>
              </a:rPr>
              <a:t>Prototype Video:  </a:t>
            </a:r>
          </a:p>
          <a:p>
            <a:endParaRPr lang="en-US" sz="2400" b="1" u="sng" dirty="0">
              <a:solidFill>
                <a:schemeClr val="accent2"/>
              </a:solidFill>
            </a:endParaRPr>
          </a:p>
          <a:p>
            <a:r>
              <a:rPr lang="en-US" sz="2400" b="1" u="sng" dirty="0" smtClean="0">
                <a:solidFill>
                  <a:schemeClr val="accent2"/>
                </a:solidFill>
              </a:rPr>
              <a:t>Link</a:t>
            </a:r>
            <a:r>
              <a:rPr lang="en-US" sz="2400" b="1" u="sng" dirty="0">
                <a:solidFill>
                  <a:schemeClr val="accent2"/>
                </a:solidFill>
              </a:rPr>
              <a:t>: </a:t>
            </a:r>
            <a:r>
              <a:rPr lang="en-US" sz="2400" b="1" u="sng" dirty="0">
                <a:solidFill>
                  <a:srgbClr val="FFFF00"/>
                </a:solidFill>
              </a:rPr>
              <a:t>https://www.youtube.com/watch?v=B2nE_ipyJq8&amp;feature=youtu.be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173" y="2609089"/>
            <a:ext cx="5988676" cy="3918414"/>
          </a:xfrm>
          <a:prstGeom prst="rect">
            <a:avLst/>
          </a:prstGeom>
        </p:spPr>
      </p:pic>
      <p:sp>
        <p:nvSpPr>
          <p:cNvPr id="5" name="TextBox 4"/>
          <p:cNvSpPr txBox="1"/>
          <p:nvPr/>
        </p:nvSpPr>
        <p:spPr>
          <a:xfrm>
            <a:off x="6907797" y="3895710"/>
            <a:ext cx="5218252" cy="400110"/>
          </a:xfrm>
          <a:prstGeom prst="rect">
            <a:avLst/>
          </a:prstGeom>
          <a:noFill/>
        </p:spPr>
        <p:txBody>
          <a:bodyPr wrap="square" rtlCol="0">
            <a:spAutoFit/>
          </a:bodyPr>
          <a:lstStyle/>
          <a:p>
            <a:r>
              <a:rPr lang="en-US" sz="2000" dirty="0" smtClean="0">
                <a:solidFill>
                  <a:srgbClr val="FFFF00"/>
                </a:solidFill>
              </a:rPr>
              <a:t>** Please have a visit to this link</a:t>
            </a:r>
            <a:endParaRPr lang="en-US" sz="2000" dirty="0">
              <a:solidFill>
                <a:srgbClr val="FFFF00"/>
              </a:solidFill>
            </a:endParaRPr>
          </a:p>
        </p:txBody>
      </p:sp>
    </p:spTree>
    <p:extLst>
      <p:ext uri="{BB962C8B-B14F-4D97-AF65-F5344CB8AC3E}">
        <p14:creationId xmlns:p14="http://schemas.microsoft.com/office/powerpoint/2010/main" val="405665180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2578" y="2665927"/>
            <a:ext cx="9404723" cy="1408974"/>
          </a:xfrm>
        </p:spPr>
        <p:txBody>
          <a:bodyPr/>
          <a:lstStyle/>
          <a:p>
            <a:r>
              <a:rPr lang="en-US" sz="8800" b="1" dirty="0" smtClean="0">
                <a:solidFill>
                  <a:srgbClr val="FFFF00"/>
                </a:solidFill>
              </a:rPr>
              <a:t>Thank You </a:t>
            </a:r>
            <a:endParaRPr lang="en-US" sz="8800" b="1" dirty="0">
              <a:solidFill>
                <a:srgbClr val="FFFF00"/>
              </a:solidFill>
            </a:endParaRPr>
          </a:p>
        </p:txBody>
      </p:sp>
    </p:spTree>
    <p:extLst>
      <p:ext uri="{BB962C8B-B14F-4D97-AF65-F5344CB8AC3E}">
        <p14:creationId xmlns:p14="http://schemas.microsoft.com/office/powerpoint/2010/main" val="42816104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48766" y="719954"/>
            <a:ext cx="10758130" cy="6138046"/>
          </a:xfrm>
        </p:spPr>
        <p:txBody>
          <a:bodyPr/>
          <a:lstStyle/>
          <a:p>
            <a:r>
              <a:rPr lang="en-US" b="1" u="sng" dirty="0" smtClean="0">
                <a:solidFill>
                  <a:schemeClr val="accent3"/>
                </a:solidFill>
              </a:rPr>
              <a:t>Description:</a:t>
            </a:r>
          </a:p>
          <a:p>
            <a:endParaRPr lang="en-US" b="1" u="sng" dirty="0">
              <a:solidFill>
                <a:schemeClr val="accent3"/>
              </a:solidFill>
            </a:endParaRPr>
          </a:p>
          <a:p>
            <a:r>
              <a:rPr lang="en-US" b="1" dirty="0" smtClean="0">
                <a:solidFill>
                  <a:schemeClr val="accent3"/>
                </a:solidFill>
              </a:rPr>
              <a:t>1)</a:t>
            </a:r>
            <a:r>
              <a:rPr lang="en-US" dirty="0" smtClean="0">
                <a:solidFill>
                  <a:schemeClr val="accent3"/>
                </a:solidFill>
              </a:rPr>
              <a:t> Online </a:t>
            </a:r>
            <a:r>
              <a:rPr lang="en-US" sz="2400" dirty="0" smtClean="0">
                <a:solidFill>
                  <a:srgbClr val="FF0000"/>
                </a:solidFill>
              </a:rPr>
              <a:t>Islamic Books </a:t>
            </a:r>
            <a:r>
              <a:rPr lang="en-US" dirty="0" smtClean="0">
                <a:solidFill>
                  <a:schemeClr val="accent3"/>
                </a:solidFill>
              </a:rPr>
              <a:t>rental system.</a:t>
            </a:r>
          </a:p>
          <a:p>
            <a:endParaRPr lang="en-US" b="1" dirty="0">
              <a:solidFill>
                <a:schemeClr val="accent3"/>
              </a:solidFill>
            </a:endParaRPr>
          </a:p>
          <a:p>
            <a:r>
              <a:rPr lang="en-US" b="1" dirty="0" smtClean="0">
                <a:solidFill>
                  <a:schemeClr val="accent3"/>
                </a:solidFill>
              </a:rPr>
              <a:t>2) </a:t>
            </a:r>
            <a:r>
              <a:rPr lang="en-US" dirty="0">
                <a:solidFill>
                  <a:schemeClr val="accent3"/>
                </a:solidFill>
              </a:rPr>
              <a:t>H</a:t>
            </a:r>
            <a:r>
              <a:rPr lang="en-US" dirty="0" smtClean="0">
                <a:solidFill>
                  <a:schemeClr val="accent3"/>
                </a:solidFill>
              </a:rPr>
              <a:t>elp </a:t>
            </a:r>
            <a:r>
              <a:rPr lang="en-US" dirty="0" smtClean="0">
                <a:solidFill>
                  <a:schemeClr val="accent3"/>
                </a:solidFill>
              </a:rPr>
              <a:t>people to find Islamic Books per their choices</a:t>
            </a:r>
          </a:p>
          <a:p>
            <a:endParaRPr lang="en-US" b="1" dirty="0">
              <a:solidFill>
                <a:schemeClr val="accent3"/>
              </a:solidFill>
            </a:endParaRPr>
          </a:p>
          <a:p>
            <a:r>
              <a:rPr lang="en-US" b="1" dirty="0" smtClean="0">
                <a:solidFill>
                  <a:schemeClr val="accent3"/>
                </a:solidFill>
              </a:rPr>
              <a:t>3) </a:t>
            </a:r>
            <a:r>
              <a:rPr lang="en-US" dirty="0">
                <a:solidFill>
                  <a:schemeClr val="accent3"/>
                </a:solidFill>
              </a:rPr>
              <a:t>M</a:t>
            </a:r>
            <a:r>
              <a:rPr lang="en-US" dirty="0" smtClean="0">
                <a:solidFill>
                  <a:schemeClr val="accent3"/>
                </a:solidFill>
              </a:rPr>
              <a:t>ainly </a:t>
            </a:r>
            <a:r>
              <a:rPr lang="en-US" dirty="0" smtClean="0">
                <a:solidFill>
                  <a:schemeClr val="accent3"/>
                </a:solidFill>
              </a:rPr>
              <a:t>for those who has a good view about Islam and like to read Islamic Books</a:t>
            </a:r>
          </a:p>
          <a:p>
            <a:endParaRPr lang="en-US" b="1" dirty="0">
              <a:solidFill>
                <a:schemeClr val="accent3"/>
              </a:solidFill>
            </a:endParaRPr>
          </a:p>
          <a:p>
            <a:r>
              <a:rPr lang="en-US" b="1" dirty="0" smtClean="0">
                <a:solidFill>
                  <a:schemeClr val="accent3"/>
                </a:solidFill>
              </a:rPr>
              <a:t>4) </a:t>
            </a:r>
            <a:r>
              <a:rPr lang="en-US" dirty="0">
                <a:solidFill>
                  <a:schemeClr val="accent3"/>
                </a:solidFill>
              </a:rPr>
              <a:t>E</a:t>
            </a:r>
            <a:r>
              <a:rPr lang="en-US" dirty="0" smtClean="0">
                <a:solidFill>
                  <a:schemeClr val="accent3"/>
                </a:solidFill>
              </a:rPr>
              <a:t>asy </a:t>
            </a:r>
            <a:r>
              <a:rPr lang="en-US" dirty="0" smtClean="0">
                <a:solidFill>
                  <a:schemeClr val="accent3"/>
                </a:solidFill>
              </a:rPr>
              <a:t>to  choose , cart and rent  and also </a:t>
            </a:r>
            <a:r>
              <a:rPr lang="en-US" sz="2400" b="1" dirty="0" smtClean="0">
                <a:solidFill>
                  <a:srgbClr val="FF0000"/>
                </a:solidFill>
              </a:rPr>
              <a:t>time consuming</a:t>
            </a:r>
            <a:r>
              <a:rPr lang="en-US" sz="2400" b="1" u="sng" dirty="0" smtClean="0">
                <a:solidFill>
                  <a:srgbClr val="FF0000"/>
                </a:solidFill>
              </a:rPr>
              <a:t>              </a:t>
            </a:r>
          </a:p>
          <a:p>
            <a:pPr marL="0" indent="0">
              <a:buNone/>
            </a:pPr>
            <a:r>
              <a:rPr lang="en-US" b="1" u="sng" dirty="0">
                <a:solidFill>
                  <a:schemeClr val="accent3"/>
                </a:solidFill>
              </a:rPr>
              <a:t> </a:t>
            </a:r>
            <a:endParaRPr lang="en-US" b="1" u="sng" dirty="0" smtClean="0">
              <a:solidFill>
                <a:schemeClr val="accent3"/>
              </a:solidFill>
            </a:endParaRPr>
          </a:p>
          <a:p>
            <a:pPr marL="0" indent="0">
              <a:buNone/>
            </a:pPr>
            <a:endParaRPr lang="en-US" dirty="0"/>
          </a:p>
        </p:txBody>
      </p:sp>
    </p:spTree>
    <p:extLst>
      <p:ext uri="{BB962C8B-B14F-4D97-AF65-F5344CB8AC3E}">
        <p14:creationId xmlns:p14="http://schemas.microsoft.com/office/powerpoint/2010/main" val="24996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anim calcmode="lin" valueType="num">
                                      <p:cBhvr>
                                        <p:cTn id="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xEl>
                                              <p:pRg st="6" end="6"/>
                                            </p:txEl>
                                          </p:spTgt>
                                        </p:tgtEl>
                                        <p:attrNameLst>
                                          <p:attrName>style.visibility</p:attrName>
                                        </p:attrNameLst>
                                      </p:cBhvr>
                                      <p:to>
                                        <p:strVal val="visible"/>
                                      </p:to>
                                    </p:set>
                                    <p:animEffect transition="in" filter="barn(inVertical)">
                                      <p:cBhvr>
                                        <p:cTn id="14" dur="500"/>
                                        <p:tgtEl>
                                          <p:spTgt spid="3">
                                            <p:txEl>
                                              <p:pRg st="6" end="6"/>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animEffect transition="in" filter="barn(inVertical)">
                                      <p:cBhvr>
                                        <p:cTn id="19" dur="500"/>
                                        <p:tgtEl>
                                          <p:spTgt spid="3">
                                            <p:txEl>
                                              <p:pRg st="8" end="8"/>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3">
                                            <p:txEl>
                                              <p:pRg st="9" end="9"/>
                                            </p:txEl>
                                          </p:spTgt>
                                        </p:tgtEl>
                                        <p:attrNameLst>
                                          <p:attrName>style.visibility</p:attrName>
                                        </p:attrNameLst>
                                      </p:cBhvr>
                                      <p:to>
                                        <p:strVal val="visible"/>
                                      </p:to>
                                    </p:set>
                                    <p:animEffect transition="in" filter="barn(inVertical)">
                                      <p:cBhvr>
                                        <p:cTn id="2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94219" y="455938"/>
            <a:ext cx="10616463" cy="6086530"/>
          </a:xfrm>
        </p:spPr>
        <p:txBody>
          <a:bodyPr>
            <a:normAutofit/>
          </a:bodyPr>
          <a:lstStyle/>
          <a:p>
            <a:r>
              <a:rPr lang="en-US" sz="2800" b="1" u="sng" dirty="0" smtClean="0">
                <a:solidFill>
                  <a:schemeClr val="tx2"/>
                </a:solidFill>
              </a:rPr>
              <a:t>Some major functionality:</a:t>
            </a:r>
          </a:p>
          <a:p>
            <a:endParaRPr lang="en-US" sz="2800" b="1" u="sng" dirty="0">
              <a:solidFill>
                <a:schemeClr val="tx2"/>
              </a:solidFill>
            </a:endParaRPr>
          </a:p>
          <a:p>
            <a:r>
              <a:rPr lang="en-US" dirty="0" smtClean="0">
                <a:solidFill>
                  <a:schemeClr val="tx2"/>
                </a:solidFill>
              </a:rPr>
              <a:t>Give people a </a:t>
            </a:r>
            <a:r>
              <a:rPr lang="en-US" sz="2400" dirty="0" smtClean="0">
                <a:solidFill>
                  <a:srgbClr val="FFC000"/>
                </a:solidFill>
              </a:rPr>
              <a:t>feedback </a:t>
            </a:r>
            <a:r>
              <a:rPr lang="en-US" dirty="0" smtClean="0">
                <a:solidFill>
                  <a:schemeClr val="tx2"/>
                </a:solidFill>
              </a:rPr>
              <a:t>about the books</a:t>
            </a:r>
          </a:p>
          <a:p>
            <a:endParaRPr lang="en-US" dirty="0" smtClean="0">
              <a:solidFill>
                <a:schemeClr val="tx2"/>
              </a:solidFill>
            </a:endParaRPr>
          </a:p>
          <a:p>
            <a:r>
              <a:rPr lang="en-US" dirty="0" smtClean="0">
                <a:solidFill>
                  <a:schemeClr val="tx2"/>
                </a:solidFill>
              </a:rPr>
              <a:t>Categorization for </a:t>
            </a:r>
            <a:r>
              <a:rPr lang="en-US" sz="2400" dirty="0" smtClean="0">
                <a:solidFill>
                  <a:srgbClr val="FFFF00"/>
                </a:solidFill>
              </a:rPr>
              <a:t>diverse types </a:t>
            </a:r>
            <a:r>
              <a:rPr lang="en-US" dirty="0" smtClean="0">
                <a:solidFill>
                  <a:schemeClr val="tx2"/>
                </a:solidFill>
              </a:rPr>
              <a:t>of books</a:t>
            </a:r>
          </a:p>
          <a:p>
            <a:endParaRPr lang="en-US" dirty="0" smtClean="0">
              <a:solidFill>
                <a:schemeClr val="tx2"/>
              </a:solidFill>
            </a:endParaRPr>
          </a:p>
          <a:p>
            <a:r>
              <a:rPr lang="en-US" dirty="0" smtClean="0">
                <a:solidFill>
                  <a:schemeClr val="tx2"/>
                </a:solidFill>
              </a:rPr>
              <a:t>Also the prices and description</a:t>
            </a:r>
          </a:p>
          <a:p>
            <a:pPr marL="0" indent="0">
              <a:buNone/>
            </a:pPr>
            <a:r>
              <a:rPr lang="en-US" dirty="0" smtClean="0">
                <a:solidFill>
                  <a:schemeClr val="tx2"/>
                </a:solidFill>
              </a:rPr>
              <a:t> </a:t>
            </a:r>
          </a:p>
          <a:p>
            <a:r>
              <a:rPr lang="en-US" dirty="0" smtClean="0">
                <a:solidFill>
                  <a:schemeClr val="tx2"/>
                </a:solidFill>
              </a:rPr>
              <a:t>Can rate and submit their </a:t>
            </a:r>
            <a:r>
              <a:rPr lang="en-US" sz="2400" dirty="0" smtClean="0">
                <a:solidFill>
                  <a:srgbClr val="FFFF00"/>
                </a:solidFill>
              </a:rPr>
              <a:t>opinion</a:t>
            </a:r>
          </a:p>
          <a:p>
            <a:endParaRPr lang="en-US" sz="2400" b="1" u="sng" dirty="0">
              <a:solidFill>
                <a:schemeClr val="tx2"/>
              </a:solidFill>
            </a:endParaRPr>
          </a:p>
          <a:p>
            <a:endParaRPr lang="en-US" sz="2400" b="1" u="sng" dirty="0">
              <a:solidFill>
                <a:schemeClr val="tx2"/>
              </a:solidFill>
            </a:endParaRPr>
          </a:p>
        </p:txBody>
      </p:sp>
    </p:spTree>
    <p:extLst>
      <p:ext uri="{BB962C8B-B14F-4D97-AF65-F5344CB8AC3E}">
        <p14:creationId xmlns:p14="http://schemas.microsoft.com/office/powerpoint/2010/main" val="502434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1000"/>
                                        <p:tgtEl>
                                          <p:spTgt spid="3">
                                            <p:txEl>
                                              <p:pRg st="6" end="6"/>
                                            </p:txEl>
                                          </p:spTgt>
                                        </p:tgtEl>
                                      </p:cBhvr>
                                    </p:animEffect>
                                    <p:anim calcmode="lin" valueType="num">
                                      <p:cBhvr>
                                        <p:cTn id="22"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6" end="6"/>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1000"/>
                                        <p:tgtEl>
                                          <p:spTgt spid="3">
                                            <p:txEl>
                                              <p:pRg st="7" end="7"/>
                                            </p:txEl>
                                          </p:spTgt>
                                        </p:tgtEl>
                                      </p:cBhvr>
                                    </p:animEffect>
                                    <p:anim calcmode="lin" valueType="num">
                                      <p:cBhvr>
                                        <p:cTn id="2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1000"/>
                                        <p:tgtEl>
                                          <p:spTgt spid="3">
                                            <p:txEl>
                                              <p:pRg st="8" end="8"/>
                                            </p:txEl>
                                          </p:spTgt>
                                        </p:tgtEl>
                                      </p:cBhvr>
                                    </p:animEffect>
                                    <p:anim calcmode="lin" valueType="num">
                                      <p:cBhvr>
                                        <p:cTn id="34"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03312" y="489398"/>
            <a:ext cx="10500553" cy="5759002"/>
          </a:xfrm>
        </p:spPr>
        <p:txBody>
          <a:bodyPr>
            <a:normAutofit/>
          </a:bodyPr>
          <a:lstStyle/>
          <a:p>
            <a:r>
              <a:rPr lang="en-US" sz="2800" b="1" u="sng" dirty="0" smtClean="0">
                <a:solidFill>
                  <a:schemeClr val="accent4"/>
                </a:solidFill>
              </a:rPr>
              <a:t>What we have covered?????</a:t>
            </a:r>
          </a:p>
          <a:p>
            <a:endParaRPr lang="en-US" sz="2800" b="1" u="sng" dirty="0">
              <a:solidFill>
                <a:schemeClr val="accent4"/>
              </a:solidFill>
            </a:endParaRPr>
          </a:p>
          <a:p>
            <a:r>
              <a:rPr lang="en-US" sz="2800" dirty="0" smtClean="0">
                <a:solidFill>
                  <a:schemeClr val="accent4"/>
                </a:solidFill>
              </a:rPr>
              <a:t>Software Process Model</a:t>
            </a:r>
          </a:p>
          <a:p>
            <a:r>
              <a:rPr lang="en-US" sz="2800" dirty="0" smtClean="0">
                <a:solidFill>
                  <a:schemeClr val="accent4"/>
                </a:solidFill>
              </a:rPr>
              <a:t>Requirements phase</a:t>
            </a:r>
          </a:p>
          <a:p>
            <a:r>
              <a:rPr lang="en-US" sz="2800" dirty="0" smtClean="0">
                <a:solidFill>
                  <a:schemeClr val="accent4"/>
                </a:solidFill>
              </a:rPr>
              <a:t>Design Phase</a:t>
            </a:r>
          </a:p>
          <a:p>
            <a:r>
              <a:rPr lang="en-US" sz="2800" dirty="0" smtClean="0">
                <a:solidFill>
                  <a:schemeClr val="accent4"/>
                </a:solidFill>
              </a:rPr>
              <a:t>Testing phase </a:t>
            </a:r>
          </a:p>
          <a:p>
            <a:r>
              <a:rPr lang="en-US" sz="2800" dirty="0" smtClean="0">
                <a:solidFill>
                  <a:schemeClr val="accent4"/>
                </a:solidFill>
              </a:rPr>
              <a:t>Implementation Phase</a:t>
            </a:r>
            <a:endParaRPr lang="en-US" sz="2800" dirty="0">
              <a:solidFill>
                <a:schemeClr val="accent4"/>
              </a:solidFill>
            </a:endParaRPr>
          </a:p>
        </p:txBody>
      </p:sp>
    </p:spTree>
    <p:extLst>
      <p:ext uri="{BB962C8B-B14F-4D97-AF65-F5344CB8AC3E}">
        <p14:creationId xmlns:p14="http://schemas.microsoft.com/office/powerpoint/2010/main" val="28600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down)">
                                      <p:cBhvr>
                                        <p:cTn id="7" dur="500"/>
                                        <p:tgtEl>
                                          <p:spTgt spid="3">
                                            <p:txEl>
                                              <p:pRg st="2" end="2"/>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wipe(down)">
                                      <p:cBhvr>
                                        <p:cTn id="10" dur="500"/>
                                        <p:tgtEl>
                                          <p:spTgt spid="3">
                                            <p:txEl>
                                              <p:pRg st="3" end="3"/>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wipe(down)">
                                      <p:cBhvr>
                                        <p:cTn id="13" dur="500"/>
                                        <p:tgtEl>
                                          <p:spTgt spid="3">
                                            <p:txEl>
                                              <p:pRg st="4" end="4"/>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wipe(down)">
                                      <p:cBhvr>
                                        <p:cTn id="16" dur="500"/>
                                        <p:tgtEl>
                                          <p:spTgt spid="3">
                                            <p:txEl>
                                              <p:pRg st="5" end="5"/>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wipe(down)">
                                      <p:cBhvr>
                                        <p:cTn id="1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2276" y="347730"/>
            <a:ext cx="10728101" cy="5900670"/>
          </a:xfrm>
        </p:spPr>
        <p:txBody>
          <a:bodyPr>
            <a:normAutofit/>
          </a:bodyPr>
          <a:lstStyle/>
          <a:p>
            <a:r>
              <a:rPr lang="en-US" sz="2800" b="1" u="sng" dirty="0" smtClean="0">
                <a:solidFill>
                  <a:srgbClr val="FFC000"/>
                </a:solidFill>
              </a:rPr>
              <a:t>Software Process Model:</a:t>
            </a:r>
          </a:p>
          <a:p>
            <a:endParaRPr lang="en-US" sz="2800" b="1" u="sng" dirty="0">
              <a:solidFill>
                <a:srgbClr val="FFC000"/>
              </a:solidFill>
            </a:endParaRPr>
          </a:p>
          <a:p>
            <a:r>
              <a:rPr lang="en-US" sz="2800" b="1" u="sng" dirty="0" smtClean="0">
                <a:solidFill>
                  <a:srgbClr val="FFC000"/>
                </a:solidFill>
              </a:rPr>
              <a:t>Prototype : </a:t>
            </a:r>
            <a:r>
              <a:rPr lang="en-US" sz="2400" dirty="0" smtClean="0">
                <a:solidFill>
                  <a:srgbClr val="FFC000"/>
                </a:solidFill>
              </a:rPr>
              <a:t>the </a:t>
            </a:r>
            <a:r>
              <a:rPr lang="en-US" sz="2400" dirty="0" err="1" smtClean="0">
                <a:solidFill>
                  <a:srgbClr val="FFC000"/>
                </a:solidFill>
              </a:rPr>
              <a:t>protyping</a:t>
            </a:r>
            <a:r>
              <a:rPr lang="en-US" sz="2400" dirty="0" smtClean="0">
                <a:solidFill>
                  <a:srgbClr val="FFC000"/>
                </a:solidFill>
              </a:rPr>
              <a:t> process model is a method in which a prototype Is built, tested and then </a:t>
            </a:r>
            <a:r>
              <a:rPr lang="en-US" sz="2400" dirty="0" err="1" smtClean="0">
                <a:solidFill>
                  <a:srgbClr val="FFC000"/>
                </a:solidFill>
              </a:rPr>
              <a:t>reworkd</a:t>
            </a:r>
            <a:r>
              <a:rPr lang="en-US" sz="2400" dirty="0" smtClean="0">
                <a:solidFill>
                  <a:srgbClr val="FFC000"/>
                </a:solidFill>
              </a:rPr>
              <a:t> as necessary until an acceptable </a:t>
            </a:r>
            <a:r>
              <a:rPr lang="en-US" sz="2400" dirty="0" err="1" smtClean="0">
                <a:solidFill>
                  <a:srgbClr val="FFC000"/>
                </a:solidFill>
              </a:rPr>
              <a:t>protoype</a:t>
            </a:r>
            <a:r>
              <a:rPr lang="en-US" sz="2400" dirty="0" smtClean="0">
                <a:solidFill>
                  <a:srgbClr val="FFC000"/>
                </a:solidFill>
              </a:rPr>
              <a:t> is finally achieve</a:t>
            </a:r>
            <a:r>
              <a:rPr lang="en-US" sz="2800" dirty="0" smtClean="0">
                <a:solidFill>
                  <a:srgbClr val="FFC000"/>
                </a:solidFill>
              </a:rPr>
              <a:t>.</a:t>
            </a:r>
          </a:p>
          <a:p>
            <a:endParaRPr lang="en-US" sz="2800" dirty="0" smtClean="0">
              <a:solidFill>
                <a:srgbClr val="FFC000"/>
              </a:solidFill>
            </a:endParaRPr>
          </a:p>
          <a:p>
            <a:r>
              <a:rPr lang="en-US" sz="2800" dirty="0" smtClean="0">
                <a:solidFill>
                  <a:srgbClr val="FFC000"/>
                </a:solidFill>
              </a:rPr>
              <a:t>It’s an </a:t>
            </a:r>
            <a:r>
              <a:rPr lang="en-US" sz="3200" dirty="0" smtClean="0">
                <a:solidFill>
                  <a:srgbClr val="00B0F0"/>
                </a:solidFill>
              </a:rPr>
              <a:t>iterative</a:t>
            </a:r>
            <a:r>
              <a:rPr lang="en-US" sz="2800" dirty="0" smtClean="0">
                <a:solidFill>
                  <a:srgbClr val="FFC000"/>
                </a:solidFill>
              </a:rPr>
              <a:t> process </a:t>
            </a:r>
          </a:p>
          <a:p>
            <a:endParaRPr lang="en-US" sz="2800" dirty="0" smtClean="0">
              <a:solidFill>
                <a:srgbClr val="FFC000"/>
              </a:solidFill>
            </a:endParaRPr>
          </a:p>
          <a:p>
            <a:r>
              <a:rPr lang="en-US" sz="2800" dirty="0" smtClean="0">
                <a:solidFill>
                  <a:srgbClr val="FFC000"/>
                </a:solidFill>
              </a:rPr>
              <a:t>Best suitable when the system that is planned needs to have a lot of end user interaction such as Online systems</a:t>
            </a:r>
          </a:p>
          <a:p>
            <a:endParaRPr lang="en-US" sz="2800" dirty="0">
              <a:solidFill>
                <a:srgbClr val="FFC000"/>
              </a:solidFill>
            </a:endParaRPr>
          </a:p>
        </p:txBody>
      </p:sp>
    </p:spTree>
    <p:extLst>
      <p:ext uri="{BB962C8B-B14F-4D97-AF65-F5344CB8AC3E}">
        <p14:creationId xmlns:p14="http://schemas.microsoft.com/office/powerpoint/2010/main" val="2211161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down)">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wipe(down)">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wipe(down)">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953297" y="309093"/>
            <a:ext cx="4880831" cy="5203065"/>
          </a:xfrm>
          <a:prstGeom prst="rect">
            <a:avLst/>
          </a:prstGeom>
        </p:spPr>
      </p:pic>
      <p:sp>
        <p:nvSpPr>
          <p:cNvPr id="5" name="TextBox 4"/>
          <p:cNvSpPr txBox="1"/>
          <p:nvPr/>
        </p:nvSpPr>
        <p:spPr>
          <a:xfrm>
            <a:off x="1481071" y="5628067"/>
            <a:ext cx="4533364" cy="461665"/>
          </a:xfrm>
          <a:prstGeom prst="rect">
            <a:avLst/>
          </a:prstGeom>
          <a:noFill/>
        </p:spPr>
        <p:txBody>
          <a:bodyPr wrap="square" rtlCol="0">
            <a:spAutoFit/>
          </a:bodyPr>
          <a:lstStyle/>
          <a:p>
            <a:r>
              <a:rPr lang="en-US" sz="2400" dirty="0" smtClean="0">
                <a:solidFill>
                  <a:schemeClr val="accent2"/>
                </a:solidFill>
              </a:rPr>
              <a:t>Prototype Process Model</a:t>
            </a:r>
            <a:endParaRPr lang="en-US" sz="2400" dirty="0">
              <a:solidFill>
                <a:schemeClr val="accent2"/>
              </a:solidFill>
            </a:endParaRPr>
          </a:p>
        </p:txBody>
      </p:sp>
      <p:sp>
        <p:nvSpPr>
          <p:cNvPr id="6" name="TextBox 5"/>
          <p:cNvSpPr txBox="1"/>
          <p:nvPr/>
        </p:nvSpPr>
        <p:spPr>
          <a:xfrm>
            <a:off x="6774287" y="1223493"/>
            <a:ext cx="4997003" cy="4678204"/>
          </a:xfrm>
          <a:prstGeom prst="rect">
            <a:avLst/>
          </a:prstGeom>
          <a:noFill/>
        </p:spPr>
        <p:txBody>
          <a:bodyPr wrap="square" rtlCol="0">
            <a:spAutoFit/>
          </a:bodyPr>
          <a:lstStyle/>
          <a:p>
            <a:r>
              <a:rPr lang="en-US" sz="2800" dirty="0" smtClean="0">
                <a:solidFill>
                  <a:srgbClr val="FFFF00"/>
                </a:solidFill>
              </a:rPr>
              <a:t>Steps Related:</a:t>
            </a:r>
          </a:p>
          <a:p>
            <a:endParaRPr lang="en-US" dirty="0"/>
          </a:p>
          <a:p>
            <a:endParaRPr lang="en-US" dirty="0" smtClean="0"/>
          </a:p>
          <a:p>
            <a:endParaRPr lang="en-US" dirty="0"/>
          </a:p>
          <a:p>
            <a:endParaRPr lang="en-US" dirty="0" smtClean="0"/>
          </a:p>
          <a:p>
            <a:pPr marL="342900" indent="-342900">
              <a:buAutoNum type="arabicParenR"/>
            </a:pPr>
            <a:r>
              <a:rPr lang="en-US" b="1" dirty="0" smtClean="0">
                <a:solidFill>
                  <a:schemeClr val="accent4">
                    <a:lumMod val="20000"/>
                    <a:lumOff val="80000"/>
                  </a:schemeClr>
                </a:solidFill>
              </a:rPr>
              <a:t>Define System requirements </a:t>
            </a:r>
          </a:p>
          <a:p>
            <a:pPr marL="342900" indent="-342900">
              <a:buAutoNum type="arabicParenR"/>
            </a:pPr>
            <a:endParaRPr lang="en-US" b="1" dirty="0">
              <a:solidFill>
                <a:schemeClr val="accent4">
                  <a:lumMod val="20000"/>
                  <a:lumOff val="80000"/>
                </a:schemeClr>
              </a:solidFill>
            </a:endParaRPr>
          </a:p>
          <a:p>
            <a:pPr marL="342900" indent="-342900">
              <a:buAutoNum type="arabicParenR"/>
            </a:pPr>
            <a:r>
              <a:rPr lang="en-US" b="1" dirty="0" smtClean="0">
                <a:solidFill>
                  <a:schemeClr val="accent4">
                    <a:lumMod val="20000"/>
                    <a:lumOff val="80000"/>
                  </a:schemeClr>
                </a:solidFill>
              </a:rPr>
              <a:t>Create a preliminary design </a:t>
            </a:r>
          </a:p>
          <a:p>
            <a:pPr marL="342900" indent="-342900">
              <a:buAutoNum type="arabicParenR"/>
            </a:pPr>
            <a:endParaRPr lang="en-US" b="1" dirty="0">
              <a:solidFill>
                <a:schemeClr val="accent4">
                  <a:lumMod val="20000"/>
                  <a:lumOff val="80000"/>
                </a:schemeClr>
              </a:solidFill>
            </a:endParaRPr>
          </a:p>
          <a:p>
            <a:pPr marL="342900" indent="-342900">
              <a:buAutoNum type="arabicParenR"/>
            </a:pPr>
            <a:r>
              <a:rPr lang="en-US" b="1" dirty="0" smtClean="0">
                <a:solidFill>
                  <a:schemeClr val="accent4">
                    <a:lumMod val="20000"/>
                    <a:lumOff val="80000"/>
                  </a:schemeClr>
                </a:solidFill>
              </a:rPr>
              <a:t>Construct initial prototype </a:t>
            </a:r>
          </a:p>
          <a:p>
            <a:pPr marL="342900" indent="-342900">
              <a:buAutoNum type="arabicParenR"/>
            </a:pPr>
            <a:endParaRPr lang="en-US" b="1" dirty="0">
              <a:solidFill>
                <a:schemeClr val="accent4">
                  <a:lumMod val="20000"/>
                  <a:lumOff val="80000"/>
                </a:schemeClr>
              </a:solidFill>
            </a:endParaRPr>
          </a:p>
          <a:p>
            <a:pPr marL="342900" indent="-342900">
              <a:buAutoNum type="arabicParenR"/>
            </a:pPr>
            <a:r>
              <a:rPr lang="en-US" b="1" dirty="0" smtClean="0">
                <a:solidFill>
                  <a:schemeClr val="accent4">
                    <a:lumMod val="20000"/>
                    <a:lumOff val="80000"/>
                  </a:schemeClr>
                </a:solidFill>
              </a:rPr>
              <a:t>User Evaluation </a:t>
            </a:r>
          </a:p>
          <a:p>
            <a:pPr marL="342900" indent="-342900">
              <a:buAutoNum type="arabicParenR"/>
            </a:pPr>
            <a:endParaRPr lang="en-US" b="1" dirty="0">
              <a:solidFill>
                <a:schemeClr val="accent4">
                  <a:lumMod val="20000"/>
                  <a:lumOff val="80000"/>
                </a:schemeClr>
              </a:solidFill>
            </a:endParaRPr>
          </a:p>
          <a:p>
            <a:pPr marL="342900" indent="-342900">
              <a:buAutoNum type="arabicParenR"/>
            </a:pPr>
            <a:r>
              <a:rPr lang="en-US" b="1" dirty="0" smtClean="0">
                <a:solidFill>
                  <a:schemeClr val="accent4">
                    <a:lumMod val="20000"/>
                    <a:lumOff val="80000"/>
                  </a:schemeClr>
                </a:solidFill>
              </a:rPr>
              <a:t>Modification</a:t>
            </a:r>
          </a:p>
          <a:p>
            <a:pPr marL="342900" indent="-342900">
              <a:buAutoNum type="arabicParenR"/>
            </a:pPr>
            <a:endParaRPr lang="en-US" b="1" dirty="0">
              <a:solidFill>
                <a:schemeClr val="accent4">
                  <a:lumMod val="20000"/>
                  <a:lumOff val="80000"/>
                </a:schemeClr>
              </a:solidFill>
            </a:endParaRPr>
          </a:p>
          <a:p>
            <a:pPr marL="342900" indent="-342900">
              <a:buAutoNum type="arabicParenR"/>
            </a:pPr>
            <a:r>
              <a:rPr lang="en-US" b="1" dirty="0" smtClean="0">
                <a:solidFill>
                  <a:schemeClr val="accent4">
                    <a:lumMod val="20000"/>
                    <a:lumOff val="80000"/>
                  </a:schemeClr>
                </a:solidFill>
              </a:rPr>
              <a:t>Final Development</a:t>
            </a:r>
            <a:endParaRPr lang="en-US" b="1" dirty="0">
              <a:solidFill>
                <a:schemeClr val="accent4">
                  <a:lumMod val="20000"/>
                  <a:lumOff val="80000"/>
                </a:schemeClr>
              </a:solidFill>
            </a:endParaRPr>
          </a:p>
        </p:txBody>
      </p:sp>
    </p:spTree>
    <p:extLst>
      <p:ext uri="{BB962C8B-B14F-4D97-AF65-F5344CB8AC3E}">
        <p14:creationId xmlns:p14="http://schemas.microsoft.com/office/powerpoint/2010/main" val="2558717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anim calcmode="lin" valueType="num">
                                      <p:cBhvr additive="base">
                                        <p:cTn id="15"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9" end="9"/>
                                            </p:txEl>
                                          </p:spTgt>
                                        </p:tgtEl>
                                        <p:attrNameLst>
                                          <p:attrName>style.visibility</p:attrName>
                                        </p:attrNameLst>
                                      </p:cBhvr>
                                      <p:to>
                                        <p:strVal val="visible"/>
                                      </p:to>
                                    </p:set>
                                    <p:animEffect transition="in" filter="fade">
                                      <p:cBhvr>
                                        <p:cTn id="21" dur="1000"/>
                                        <p:tgtEl>
                                          <p:spTgt spid="6">
                                            <p:txEl>
                                              <p:pRg st="9" end="9"/>
                                            </p:txEl>
                                          </p:spTgt>
                                        </p:tgtEl>
                                      </p:cBhvr>
                                    </p:animEffect>
                                    <p:anim calcmode="lin" valueType="num">
                                      <p:cBhvr>
                                        <p:cTn id="22" dur="1000" fill="hold"/>
                                        <p:tgtEl>
                                          <p:spTgt spid="6">
                                            <p:txEl>
                                              <p:pRg st="9" end="9"/>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6">
                                            <p:txEl>
                                              <p:pRg st="11" end="11"/>
                                            </p:txEl>
                                          </p:spTgt>
                                        </p:tgtEl>
                                        <p:attrNameLst>
                                          <p:attrName>style.visibility</p:attrName>
                                        </p:attrNameLst>
                                      </p:cBhvr>
                                      <p:to>
                                        <p:strVal val="visible"/>
                                      </p:to>
                                    </p:set>
                                    <p:animEffect transition="in" filter="wipe(down)">
                                      <p:cBhvr>
                                        <p:cTn id="28" dur="500"/>
                                        <p:tgtEl>
                                          <p:spTgt spid="6">
                                            <p:txEl>
                                              <p:pRg st="11" end="1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6">
                                            <p:txEl>
                                              <p:pRg st="13" end="13"/>
                                            </p:txEl>
                                          </p:spTgt>
                                        </p:tgtEl>
                                        <p:attrNameLst>
                                          <p:attrName>style.visibility</p:attrName>
                                        </p:attrNameLst>
                                      </p:cBhvr>
                                      <p:to>
                                        <p:strVal val="visible"/>
                                      </p:to>
                                    </p:set>
                                    <p:animEffect transition="in" filter="fade">
                                      <p:cBhvr>
                                        <p:cTn id="33" dur="1000"/>
                                        <p:tgtEl>
                                          <p:spTgt spid="6">
                                            <p:txEl>
                                              <p:pRg st="13" end="13"/>
                                            </p:txEl>
                                          </p:spTgt>
                                        </p:tgtEl>
                                      </p:cBhvr>
                                    </p:animEffect>
                                    <p:anim calcmode="lin" valueType="num">
                                      <p:cBhvr>
                                        <p:cTn id="34" dur="1000" fill="hold"/>
                                        <p:tgtEl>
                                          <p:spTgt spid="6">
                                            <p:txEl>
                                              <p:pRg st="13" end="13"/>
                                            </p:txEl>
                                          </p:spTgt>
                                        </p:tgtEl>
                                        <p:attrNameLst>
                                          <p:attrName>ppt_x</p:attrName>
                                        </p:attrNameLst>
                                      </p:cBhvr>
                                      <p:tavLst>
                                        <p:tav tm="0">
                                          <p:val>
                                            <p:strVal val="#ppt_x"/>
                                          </p:val>
                                        </p:tav>
                                        <p:tav tm="100000">
                                          <p:val>
                                            <p:strVal val="#ppt_x"/>
                                          </p:val>
                                        </p:tav>
                                      </p:tavLst>
                                    </p:anim>
                                    <p:anim calcmode="lin" valueType="num">
                                      <p:cBhvr>
                                        <p:cTn id="35" dur="1000" fill="hold"/>
                                        <p:tgtEl>
                                          <p:spTgt spid="6">
                                            <p:txEl>
                                              <p:pRg st="13" end="1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6">
                                            <p:txEl>
                                              <p:pRg st="15" end="15"/>
                                            </p:txEl>
                                          </p:spTgt>
                                        </p:tgtEl>
                                        <p:attrNameLst>
                                          <p:attrName>style.visibility</p:attrName>
                                        </p:attrNameLst>
                                      </p:cBhvr>
                                      <p:to>
                                        <p:strVal val="visible"/>
                                      </p:to>
                                    </p:set>
                                    <p:anim calcmode="lin" valueType="num">
                                      <p:cBhvr additive="base">
                                        <p:cTn id="40" dur="500" fill="hold"/>
                                        <p:tgtEl>
                                          <p:spTgt spid="6">
                                            <p:txEl>
                                              <p:pRg st="15" end="15"/>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6">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5127" y="275633"/>
            <a:ext cx="11299042" cy="6112288"/>
          </a:xfrm>
        </p:spPr>
        <p:txBody>
          <a:bodyPr>
            <a:normAutofit/>
          </a:bodyPr>
          <a:lstStyle/>
          <a:p>
            <a:r>
              <a:rPr lang="en-US" sz="2400" b="1" u="sng" dirty="0" smtClean="0">
                <a:solidFill>
                  <a:schemeClr val="accent2"/>
                </a:solidFill>
              </a:rPr>
              <a:t>Requirement Phase :</a:t>
            </a:r>
          </a:p>
          <a:p>
            <a:endParaRPr lang="en-US" sz="2400" b="1" u="sng" dirty="0" smtClean="0">
              <a:solidFill>
                <a:schemeClr val="accent2"/>
              </a:solidFill>
            </a:endParaRPr>
          </a:p>
          <a:p>
            <a:endParaRPr lang="en-US" sz="2400" b="1" u="sng" dirty="0">
              <a:solidFill>
                <a:schemeClr val="accent2"/>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472233496"/>
              </p:ext>
            </p:extLst>
          </p:nvPr>
        </p:nvGraphicFramePr>
        <p:xfrm>
          <a:off x="163216" y="1043191"/>
          <a:ext cx="7207402" cy="4858846"/>
        </p:xfrm>
        <a:graphic>
          <a:graphicData uri="http://schemas.openxmlformats.org/drawingml/2006/table">
            <a:tbl>
              <a:tblPr firstRow="1" firstCol="1" bandRow="1">
                <a:tableStyleId>{5C22544A-7EE6-4342-B048-85BDC9FD1C3A}</a:tableStyleId>
              </a:tblPr>
              <a:tblGrid>
                <a:gridCol w="1801466"/>
                <a:gridCol w="1801466"/>
                <a:gridCol w="1802235"/>
                <a:gridCol w="1802235"/>
              </a:tblGrid>
              <a:tr h="250441">
                <a:tc>
                  <a:txBody>
                    <a:bodyPr/>
                    <a:lstStyle/>
                    <a:p>
                      <a:pPr marL="0" marR="0">
                        <a:lnSpc>
                          <a:spcPct val="107000"/>
                        </a:lnSpc>
                        <a:spcBef>
                          <a:spcPts val="0"/>
                        </a:spcBef>
                        <a:spcAft>
                          <a:spcPts val="0"/>
                        </a:spcAft>
                      </a:pPr>
                      <a:r>
                        <a:rPr lang="en-CA" sz="900" dirty="0">
                          <a:effectLst/>
                        </a:rPr>
                        <a:t>Actors</a:t>
                      </a:r>
                      <a:endParaRPr lang="en-US" sz="600" dirty="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a:effectLst/>
                        </a:rPr>
                        <a:t>Task-level-goal</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a:effectLst/>
                        </a:rPr>
                        <a:t>priority</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a:effectLst/>
                        </a:rPr>
                        <a:t>Brief</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r>
              <a:tr h="1407577">
                <a:tc>
                  <a:txBody>
                    <a:bodyPr/>
                    <a:lstStyle/>
                    <a:p>
                      <a:pPr marL="0" marR="0">
                        <a:lnSpc>
                          <a:spcPct val="107000"/>
                        </a:lnSpc>
                        <a:spcBef>
                          <a:spcPts val="0"/>
                        </a:spcBef>
                        <a:spcAft>
                          <a:spcPts val="0"/>
                        </a:spcAft>
                      </a:pPr>
                      <a:r>
                        <a:rPr lang="en-CA" sz="900">
                          <a:effectLst/>
                        </a:rPr>
                        <a:t>Students without membership</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a:effectLst/>
                        </a:rPr>
                        <a:t>Ask for membership, Renting books and Information</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a:effectLst/>
                        </a:rPr>
                        <a:t>High</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dirty="0">
                          <a:effectLst/>
                        </a:rPr>
                        <a:t>Firstly the person must enter his email id and mention library id and password .By doing this he/she will be a member.</a:t>
                      </a:r>
                      <a:endParaRPr lang="en-US" sz="600" dirty="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r>
              <a:tr h="1021902">
                <a:tc>
                  <a:txBody>
                    <a:bodyPr/>
                    <a:lstStyle/>
                    <a:p>
                      <a:pPr marL="0" marR="0">
                        <a:lnSpc>
                          <a:spcPct val="107000"/>
                        </a:lnSpc>
                        <a:spcBef>
                          <a:spcPts val="0"/>
                        </a:spcBef>
                        <a:spcAft>
                          <a:spcPts val="0"/>
                        </a:spcAft>
                      </a:pPr>
                      <a:r>
                        <a:rPr lang="en-CA" sz="900">
                          <a:effectLst/>
                        </a:rPr>
                        <a:t>visitor</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a:effectLst/>
                        </a:rPr>
                        <a:t>Checking information, benefits of this app, and processing  of membership</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dirty="0">
                          <a:effectLst/>
                        </a:rPr>
                        <a:t>medium</a:t>
                      </a:r>
                      <a:endParaRPr lang="en-US" sz="600" dirty="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dirty="0">
                          <a:effectLst/>
                        </a:rPr>
                        <a:t>Here the system will allow the visitor to know about this app and the way to get books.</a:t>
                      </a:r>
                      <a:endParaRPr lang="en-US" sz="600" dirty="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r>
              <a:tr h="2178926">
                <a:tc>
                  <a:txBody>
                    <a:bodyPr/>
                    <a:lstStyle/>
                    <a:p>
                      <a:pPr marL="0" marR="0">
                        <a:lnSpc>
                          <a:spcPct val="107000"/>
                        </a:lnSpc>
                        <a:spcBef>
                          <a:spcPts val="0"/>
                        </a:spcBef>
                        <a:spcAft>
                          <a:spcPts val="0"/>
                        </a:spcAft>
                      </a:pPr>
                      <a:r>
                        <a:rPr lang="en-CA" sz="900">
                          <a:effectLst/>
                        </a:rPr>
                        <a:t>Student with membership</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dirty="0">
                          <a:effectLst/>
                        </a:rPr>
                        <a:t>To search and rent books, gathering information of that desired books.</a:t>
                      </a:r>
                      <a:endParaRPr lang="en-US" sz="600" dirty="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dirty="0">
                          <a:effectLst/>
                        </a:rPr>
                        <a:t>High</a:t>
                      </a:r>
                      <a:endParaRPr lang="en-US" sz="600" dirty="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c>
                  <a:txBody>
                    <a:bodyPr/>
                    <a:lstStyle/>
                    <a:p>
                      <a:pPr marL="0" marR="0">
                        <a:lnSpc>
                          <a:spcPct val="107000"/>
                        </a:lnSpc>
                        <a:spcBef>
                          <a:spcPts val="0"/>
                        </a:spcBef>
                        <a:spcAft>
                          <a:spcPts val="0"/>
                        </a:spcAft>
                      </a:pPr>
                      <a:r>
                        <a:rPr lang="en-CA" sz="900" dirty="0">
                          <a:effectLst/>
                        </a:rPr>
                        <a:t>The student will type the book name in the search engine and the system will find gather relevant topics from the systems and renting information or history  from the system’s database.</a:t>
                      </a:r>
                      <a:endParaRPr lang="en-US" sz="600" dirty="0">
                        <a:effectLst/>
                        <a:latin typeface="Calibri" panose="020F0502020204030204" pitchFamily="34" charset="0"/>
                        <a:ea typeface="Calibri" panose="020F0502020204030204" pitchFamily="34" charset="0"/>
                        <a:cs typeface="Times New Roman" panose="02020603050405020304" pitchFamily="18" charset="0"/>
                      </a:endParaRPr>
                    </a:p>
                  </a:txBody>
                  <a:tcPr marL="36700" marR="36700" marT="0" marB="0"/>
                </a:tc>
              </a:tr>
            </a:tbl>
          </a:graphicData>
        </a:graphic>
      </p:graphicFrame>
      <p:sp>
        <p:nvSpPr>
          <p:cNvPr id="7" name="TextBox 6"/>
          <p:cNvSpPr txBox="1"/>
          <p:nvPr/>
        </p:nvSpPr>
        <p:spPr>
          <a:xfrm>
            <a:off x="8409904" y="1416678"/>
            <a:ext cx="4919730" cy="3508653"/>
          </a:xfrm>
          <a:prstGeom prst="rect">
            <a:avLst/>
          </a:prstGeom>
          <a:noFill/>
        </p:spPr>
        <p:txBody>
          <a:bodyPr wrap="square" rtlCol="0">
            <a:spAutoFit/>
          </a:bodyPr>
          <a:lstStyle/>
          <a:p>
            <a:r>
              <a:rPr lang="en-US" sz="2400" b="1" u="sng" dirty="0" smtClean="0"/>
              <a:t>It requires:</a:t>
            </a:r>
          </a:p>
          <a:p>
            <a:endParaRPr lang="en-US" dirty="0"/>
          </a:p>
          <a:p>
            <a:endParaRPr lang="en-US" dirty="0" smtClean="0"/>
          </a:p>
          <a:p>
            <a:pPr marL="342900" indent="-342900">
              <a:buAutoNum type="arabicParenR"/>
            </a:pPr>
            <a:r>
              <a:rPr lang="en-US" sz="2400" dirty="0" smtClean="0"/>
              <a:t>Inception</a:t>
            </a:r>
          </a:p>
          <a:p>
            <a:endParaRPr lang="en-US" dirty="0" smtClean="0"/>
          </a:p>
          <a:p>
            <a:endParaRPr lang="en-US" dirty="0"/>
          </a:p>
          <a:p>
            <a:r>
              <a:rPr lang="en-US" sz="2400" dirty="0" smtClean="0"/>
              <a:t>2)</a:t>
            </a:r>
            <a:r>
              <a:rPr lang="en-US" sz="2400" dirty="0" err="1" smtClean="0"/>
              <a:t>Eliciation</a:t>
            </a:r>
            <a:endParaRPr lang="en-US" sz="2400" dirty="0" smtClean="0"/>
          </a:p>
          <a:p>
            <a:endParaRPr lang="en-US" dirty="0" smtClean="0"/>
          </a:p>
          <a:p>
            <a:endParaRPr lang="en-US" dirty="0" smtClean="0"/>
          </a:p>
          <a:p>
            <a:r>
              <a:rPr lang="en-US" sz="2400" dirty="0" smtClean="0"/>
              <a:t>3)Elaboration</a:t>
            </a:r>
          </a:p>
          <a:p>
            <a:endParaRPr lang="en-US" dirty="0"/>
          </a:p>
        </p:txBody>
      </p:sp>
    </p:spTree>
    <p:extLst>
      <p:ext uri="{BB962C8B-B14F-4D97-AF65-F5344CB8AC3E}">
        <p14:creationId xmlns:p14="http://schemas.microsoft.com/office/powerpoint/2010/main" val="12101356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8941" y="141668"/>
            <a:ext cx="11861441" cy="6716332"/>
          </a:xfrm>
        </p:spPr>
        <p:txBody>
          <a:bodyPr/>
          <a:lstStyle/>
          <a:p>
            <a:r>
              <a:rPr lang="en-US" b="1" u="sng" dirty="0" smtClean="0">
                <a:solidFill>
                  <a:schemeClr val="accent1"/>
                </a:solidFill>
              </a:rPr>
              <a:t>Functional requirement:</a:t>
            </a:r>
          </a:p>
          <a:p>
            <a:pPr marL="0" indent="0">
              <a:buNone/>
            </a:pPr>
            <a:endParaRPr lang="en-US" dirty="0"/>
          </a:p>
          <a:p>
            <a:pPr lvl="0"/>
            <a:r>
              <a:rPr lang="en-US" b="1" dirty="0"/>
              <a:t>Capture the ratings &amp; reviews given by the customers</a:t>
            </a:r>
            <a:r>
              <a:rPr lang="en-US" b="1" dirty="0" smtClean="0"/>
              <a:t>.</a:t>
            </a:r>
            <a:r>
              <a:rPr lang="en-US" b="1" dirty="0"/>
              <a:t> </a:t>
            </a:r>
            <a:endParaRPr lang="en-US" b="1" dirty="0" smtClean="0"/>
          </a:p>
          <a:p>
            <a:pPr lvl="0"/>
            <a:endParaRPr lang="en-US" dirty="0"/>
          </a:p>
          <a:p>
            <a:pPr lvl="0"/>
            <a:endParaRPr lang="en-US" dirty="0"/>
          </a:p>
          <a:p>
            <a:pPr lvl="0"/>
            <a:r>
              <a:rPr lang="en-US" b="1" dirty="0" smtClean="0"/>
              <a:t>Able </a:t>
            </a:r>
            <a:r>
              <a:rPr lang="en-US" b="1" dirty="0"/>
              <a:t>to categorize books according to regions, authors, genres, publications etc</a:t>
            </a:r>
            <a:r>
              <a:rPr lang="en-US" b="1" dirty="0" smtClean="0"/>
              <a:t>.</a:t>
            </a:r>
          </a:p>
          <a:p>
            <a:pPr lvl="0"/>
            <a:endParaRPr lang="en-US" dirty="0"/>
          </a:p>
          <a:p>
            <a:pPr lvl="0"/>
            <a:endParaRPr lang="en-US" dirty="0"/>
          </a:p>
          <a:p>
            <a:pPr lvl="0"/>
            <a:r>
              <a:rPr lang="en-US" b="1" dirty="0"/>
              <a:t>Description of books and their availability and renting details . </a:t>
            </a:r>
          </a:p>
          <a:p>
            <a:endParaRPr lang="en-US" dirty="0"/>
          </a:p>
        </p:txBody>
      </p:sp>
    </p:spTree>
    <p:extLst>
      <p:ext uri="{BB962C8B-B14F-4D97-AF65-F5344CB8AC3E}">
        <p14:creationId xmlns:p14="http://schemas.microsoft.com/office/powerpoint/2010/main" val="155505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anim calcmode="lin" valueType="num">
                                      <p:cBhvr additive="base">
                                        <p:cTn id="1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5" end="5"/>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anim calcmode="lin" valueType="num">
                                      <p:cBhvr additive="base">
                                        <p:cTn id="1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60690" y="1133342"/>
            <a:ext cx="11393510" cy="6400800"/>
          </a:xfrm>
        </p:spPr>
        <p:txBody>
          <a:bodyPr>
            <a:normAutofit/>
          </a:bodyPr>
          <a:lstStyle/>
          <a:p>
            <a:r>
              <a:rPr lang="en-US" sz="2400" b="1" u="sng" dirty="0" smtClean="0">
                <a:solidFill>
                  <a:schemeClr val="tx1">
                    <a:lumMod val="95000"/>
                  </a:schemeClr>
                </a:solidFill>
              </a:rPr>
              <a:t>Use Case </a:t>
            </a:r>
            <a:r>
              <a:rPr lang="en-US" sz="2400" b="1" u="sng" dirty="0" err="1" smtClean="0">
                <a:solidFill>
                  <a:schemeClr val="tx1">
                    <a:lumMod val="95000"/>
                  </a:schemeClr>
                </a:solidFill>
              </a:rPr>
              <a:t>Diagrqam</a:t>
            </a:r>
            <a:r>
              <a:rPr lang="en-US" sz="2400" b="1" u="sng" dirty="0" smtClean="0">
                <a:solidFill>
                  <a:schemeClr val="tx1">
                    <a:lumMod val="95000"/>
                  </a:schemeClr>
                </a:solidFill>
              </a:rPr>
              <a:t>:</a:t>
            </a:r>
          </a:p>
          <a:p>
            <a:endParaRPr lang="en-US" sz="2400" b="1" u="sng" dirty="0">
              <a:solidFill>
                <a:schemeClr val="tx1">
                  <a:lumMod val="95000"/>
                </a:schemeClr>
              </a:solidFill>
            </a:endParaRPr>
          </a:p>
        </p:txBody>
      </p:sp>
      <p:sp>
        <p:nvSpPr>
          <p:cNvPr id="6" name="Oval 104"/>
          <p:cNvSpPr>
            <a:spLocks noChangeArrowheads="1"/>
          </p:cNvSpPr>
          <p:nvPr/>
        </p:nvSpPr>
        <p:spPr bwMode="auto">
          <a:xfrm>
            <a:off x="3055302" y="2708777"/>
            <a:ext cx="2041525" cy="815170"/>
          </a:xfrm>
          <a:prstGeom prst="ellipse">
            <a:avLst/>
          </a:prstGeom>
          <a:gradFill rotWithShape="1">
            <a:gsLst>
              <a:gs pos="0">
                <a:srgbClr val="A8B7DF"/>
              </a:gs>
              <a:gs pos="50000">
                <a:srgbClr val="9AABD9"/>
              </a:gs>
              <a:gs pos="100000">
                <a:srgbClr val="879ED7"/>
              </a:gs>
            </a:gsLst>
            <a:lin ang="5400000"/>
          </a:gradFill>
          <a:ln w="6350">
            <a:solidFill>
              <a:srgbClr val="4472C4"/>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Search Books and information</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7" name="Flowchart: Connector 6"/>
          <p:cNvSpPr/>
          <p:nvPr/>
        </p:nvSpPr>
        <p:spPr>
          <a:xfrm>
            <a:off x="1363980" y="3060678"/>
            <a:ext cx="525780" cy="533210"/>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cxnSp>
        <p:nvCxnSpPr>
          <p:cNvPr id="8" name="Straight Connector 7"/>
          <p:cNvCxnSpPr/>
          <p:nvPr/>
        </p:nvCxnSpPr>
        <p:spPr>
          <a:xfrm flipH="1">
            <a:off x="1584960" y="3567322"/>
            <a:ext cx="7620" cy="1011530"/>
          </a:xfrm>
          <a:prstGeom prst="line">
            <a:avLst/>
          </a:prstGeom>
        </p:spPr>
        <p:style>
          <a:lnRef idx="2">
            <a:schemeClr val="dk1"/>
          </a:lnRef>
          <a:fillRef idx="0">
            <a:schemeClr val="dk1"/>
          </a:fillRef>
          <a:effectRef idx="1">
            <a:schemeClr val="dk1"/>
          </a:effectRef>
          <a:fontRef idx="minor">
            <a:schemeClr val="tx1"/>
          </a:fontRef>
        </p:style>
      </p:cxnSp>
      <p:cxnSp>
        <p:nvCxnSpPr>
          <p:cNvPr id="9" name="Straight Connector 8"/>
          <p:cNvCxnSpPr/>
          <p:nvPr/>
        </p:nvCxnSpPr>
        <p:spPr>
          <a:xfrm flipV="1">
            <a:off x="1074420" y="3755892"/>
            <a:ext cx="944880" cy="7620"/>
          </a:xfrm>
          <a:prstGeom prst="line">
            <a:avLst/>
          </a:prstGeom>
        </p:spPr>
        <p:style>
          <a:lnRef idx="2">
            <a:schemeClr val="dk1"/>
          </a:lnRef>
          <a:fillRef idx="0">
            <a:schemeClr val="dk1"/>
          </a:fillRef>
          <a:effectRef idx="1">
            <a:schemeClr val="dk1"/>
          </a:effectRef>
          <a:fontRef idx="minor">
            <a:schemeClr val="tx1"/>
          </a:fontRef>
        </p:style>
      </p:cxnSp>
      <p:cxnSp>
        <p:nvCxnSpPr>
          <p:cNvPr id="10" name="Straight Connector 9"/>
          <p:cNvCxnSpPr/>
          <p:nvPr/>
        </p:nvCxnSpPr>
        <p:spPr>
          <a:xfrm flipH="1">
            <a:off x="1066800" y="4571232"/>
            <a:ext cx="533400" cy="373380"/>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p:nvPr/>
        </p:nvCxnSpPr>
        <p:spPr>
          <a:xfrm>
            <a:off x="1592580" y="4586472"/>
            <a:ext cx="502920" cy="320040"/>
          </a:xfrm>
          <a:prstGeom prst="line">
            <a:avLst/>
          </a:prstGeom>
        </p:spPr>
        <p:style>
          <a:lnRef idx="2">
            <a:schemeClr val="dk1"/>
          </a:lnRef>
          <a:fillRef idx="0">
            <a:schemeClr val="dk1"/>
          </a:fillRef>
          <a:effectRef idx="1">
            <a:schemeClr val="dk1"/>
          </a:effectRef>
          <a:fontRef idx="minor">
            <a:schemeClr val="tx1"/>
          </a:fontRef>
        </p:style>
      </p:cxnSp>
      <p:sp>
        <p:nvSpPr>
          <p:cNvPr id="12" name="Flowchart: Connector 11"/>
          <p:cNvSpPr/>
          <p:nvPr/>
        </p:nvSpPr>
        <p:spPr>
          <a:xfrm>
            <a:off x="6484620" y="3062662"/>
            <a:ext cx="525780" cy="533210"/>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cxnSp>
        <p:nvCxnSpPr>
          <p:cNvPr id="13" name="Straight Connector 12"/>
          <p:cNvCxnSpPr/>
          <p:nvPr/>
        </p:nvCxnSpPr>
        <p:spPr>
          <a:xfrm flipH="1">
            <a:off x="6774180" y="3544462"/>
            <a:ext cx="7620" cy="1011530"/>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p:cNvCxnSpPr/>
          <p:nvPr/>
        </p:nvCxnSpPr>
        <p:spPr>
          <a:xfrm flipV="1">
            <a:off x="6271260" y="3740652"/>
            <a:ext cx="944880" cy="7620"/>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p:cNvCxnSpPr/>
          <p:nvPr/>
        </p:nvCxnSpPr>
        <p:spPr>
          <a:xfrm flipH="1">
            <a:off x="6240780" y="4548372"/>
            <a:ext cx="533400" cy="373380"/>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p:cNvCxnSpPr/>
          <p:nvPr/>
        </p:nvCxnSpPr>
        <p:spPr>
          <a:xfrm>
            <a:off x="6781800" y="4548372"/>
            <a:ext cx="487680" cy="411480"/>
          </a:xfrm>
          <a:prstGeom prst="line">
            <a:avLst/>
          </a:prstGeom>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flipV="1">
            <a:off x="2034540" y="3207252"/>
            <a:ext cx="982980" cy="5562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p:cNvCxnSpPr/>
          <p:nvPr/>
        </p:nvCxnSpPr>
        <p:spPr>
          <a:xfrm flipH="1">
            <a:off x="5134610" y="3755892"/>
            <a:ext cx="1156970" cy="28816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p:nvPr/>
        </p:nvCxnSpPr>
        <p:spPr>
          <a:xfrm>
            <a:off x="2044700" y="3783832"/>
            <a:ext cx="1011555" cy="5181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p:nvPr/>
        </p:nvCxnSpPr>
        <p:spPr>
          <a:xfrm>
            <a:off x="2010410" y="3762877"/>
            <a:ext cx="1177925" cy="16141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1" name="Oval 89"/>
          <p:cNvSpPr>
            <a:spLocks noChangeArrowheads="1"/>
          </p:cNvSpPr>
          <p:nvPr/>
        </p:nvSpPr>
        <p:spPr bwMode="auto">
          <a:xfrm>
            <a:off x="3044874" y="3811444"/>
            <a:ext cx="2041525" cy="815170"/>
          </a:xfrm>
          <a:prstGeom prst="ellipse">
            <a:avLst/>
          </a:prstGeom>
          <a:gradFill rotWithShape="1">
            <a:gsLst>
              <a:gs pos="0">
                <a:srgbClr val="A8B7DF"/>
              </a:gs>
              <a:gs pos="50000">
                <a:srgbClr val="9AABD9"/>
              </a:gs>
              <a:gs pos="100000">
                <a:srgbClr val="879ED7"/>
              </a:gs>
            </a:gsLst>
            <a:lin ang="5400000"/>
          </a:gradFill>
          <a:ln w="6350">
            <a:solidFill>
              <a:srgbClr val="4472C4"/>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Look through the details about books</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22" name="Oval 88"/>
          <p:cNvSpPr>
            <a:spLocks noChangeArrowheads="1"/>
          </p:cNvSpPr>
          <p:nvPr/>
        </p:nvSpPr>
        <p:spPr bwMode="auto">
          <a:xfrm>
            <a:off x="2956357" y="4904426"/>
            <a:ext cx="2041525" cy="815171"/>
          </a:xfrm>
          <a:prstGeom prst="ellipse">
            <a:avLst/>
          </a:prstGeom>
          <a:gradFill rotWithShape="1">
            <a:gsLst>
              <a:gs pos="0">
                <a:srgbClr val="A8B7DF"/>
              </a:gs>
              <a:gs pos="50000">
                <a:srgbClr val="9AABD9"/>
              </a:gs>
              <a:gs pos="100000">
                <a:srgbClr val="879ED7"/>
              </a:gs>
            </a:gsLst>
            <a:lin ang="5400000"/>
          </a:gradFill>
          <a:ln w="6350">
            <a:solidFill>
              <a:srgbClr val="4472C4"/>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Give Ratings &amp; Reviews</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3" name="Oval 87"/>
          <p:cNvSpPr>
            <a:spLocks noChangeArrowheads="1"/>
          </p:cNvSpPr>
          <p:nvPr/>
        </p:nvSpPr>
        <p:spPr bwMode="auto">
          <a:xfrm>
            <a:off x="3014792" y="6062148"/>
            <a:ext cx="2041525" cy="815171"/>
          </a:xfrm>
          <a:prstGeom prst="ellipse">
            <a:avLst/>
          </a:prstGeom>
          <a:gradFill rotWithShape="1">
            <a:gsLst>
              <a:gs pos="0">
                <a:srgbClr val="A8B7DF"/>
              </a:gs>
              <a:gs pos="50000">
                <a:srgbClr val="9AABD9"/>
              </a:gs>
              <a:gs pos="100000">
                <a:srgbClr val="879ED7"/>
              </a:gs>
            </a:gsLst>
            <a:lin ang="5400000"/>
          </a:gradFill>
          <a:ln w="6350">
            <a:solidFill>
              <a:srgbClr val="4472C4"/>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Modify</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24" name="Text Box 2"/>
          <p:cNvSpPr txBox="1">
            <a:spLocks noChangeArrowheads="1"/>
          </p:cNvSpPr>
          <p:nvPr/>
        </p:nvSpPr>
        <p:spPr bwMode="auto">
          <a:xfrm>
            <a:off x="6339791" y="5357215"/>
            <a:ext cx="1538288" cy="406768"/>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smtClean="0">
                <a:ln>
                  <a:noFill/>
                </a:ln>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       Admin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5" name="Text Box 2"/>
          <p:cNvSpPr txBox="1">
            <a:spLocks noChangeArrowheads="1"/>
          </p:cNvSpPr>
          <p:nvPr/>
        </p:nvSpPr>
        <p:spPr bwMode="auto">
          <a:xfrm>
            <a:off x="584229" y="5021128"/>
            <a:ext cx="1538288" cy="415926"/>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smtClean="0">
                <a:ln>
                  <a:noFill/>
                </a:ln>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           customer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6" name="Rectangle 21"/>
          <p:cNvSpPr>
            <a:spLocks noChangeArrowheads="1"/>
          </p:cNvSpPr>
          <p:nvPr/>
        </p:nvSpPr>
        <p:spPr bwMode="auto">
          <a:xfrm>
            <a:off x="0" y="21894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7" name="Rectangle 25"/>
          <p:cNvSpPr>
            <a:spLocks noChangeArrowheads="1"/>
          </p:cNvSpPr>
          <p:nvPr/>
        </p:nvSpPr>
        <p:spPr bwMode="auto">
          <a:xfrm>
            <a:off x="0" y="67614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Arial" panose="020B0604020202020204" pitchFamily="34" charset="0"/>
              </a:rPr>
              <a:t/>
            </a:r>
            <a:br>
              <a:rPr kumimoji="0" lang="en-US" altLang="en-US" sz="1800" b="0" i="0" u="none" strike="noStrike" cap="none" normalizeH="0" baseline="0" smtClean="0">
                <a:ln>
                  <a:noFill/>
                </a:ln>
                <a:solidFill>
                  <a:schemeClr val="tx1"/>
                </a:solidFill>
                <a:effectLst/>
                <a:latin typeface="Arial" panose="020B0604020202020204" pitchFamily="34" charset="0"/>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28" name="Rectangle 27"/>
          <p:cNvSpPr>
            <a:spLocks noChangeArrowheads="1"/>
          </p:cNvSpPr>
          <p:nvPr/>
        </p:nvSpPr>
        <p:spPr bwMode="auto">
          <a:xfrm>
            <a:off x="0" y="113334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29" name="Rectangle 29"/>
          <p:cNvSpPr>
            <a:spLocks noChangeArrowheads="1"/>
          </p:cNvSpPr>
          <p:nvPr/>
        </p:nvSpPr>
        <p:spPr bwMode="auto">
          <a:xfrm>
            <a:off x="0" y="159054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17055314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657</TotalTime>
  <Words>860</Words>
  <Application>Microsoft Office PowerPoint</Application>
  <PresentationFormat>Widescreen</PresentationFormat>
  <Paragraphs>236</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Century Gothic</vt:lpstr>
      <vt:lpstr>Times New Roman</vt:lpstr>
      <vt:lpstr>Vrinda</vt:lpstr>
      <vt:lpstr>Wingdings 3</vt:lpstr>
      <vt:lpstr>Ion</vt:lpstr>
      <vt:lpstr>Welcome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afique zian</dc:creator>
  <cp:lastModifiedBy>afique zian</cp:lastModifiedBy>
  <cp:revision>19</cp:revision>
  <dcterms:created xsi:type="dcterms:W3CDTF">2017-12-18T17:13:39Z</dcterms:created>
  <dcterms:modified xsi:type="dcterms:W3CDTF">2017-12-19T04:13:55Z</dcterms:modified>
</cp:coreProperties>
</file>

<file path=docProps/thumbnail.jpeg>
</file>